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257" r:id="rId6"/>
    <p:sldId id="278" r:id="rId7"/>
    <p:sldId id="286" r:id="rId8"/>
    <p:sldId id="279" r:id="rId9"/>
    <p:sldId id="258" r:id="rId10"/>
    <p:sldId id="287" r:id="rId11"/>
    <p:sldId id="288" r:id="rId12"/>
    <p:sldId id="280" r:id="rId13"/>
    <p:sldId id="289" r:id="rId14"/>
    <p:sldId id="291" r:id="rId15"/>
    <p:sldId id="290" r:id="rId16"/>
    <p:sldId id="292" r:id="rId17"/>
    <p:sldId id="293" r:id="rId18"/>
    <p:sldId id="294" r:id="rId19"/>
    <p:sldId id="266" r:id="rId20"/>
    <p:sldId id="296" r:id="rId21"/>
    <p:sldId id="297" r:id="rId22"/>
    <p:sldId id="281" r:id="rId23"/>
    <p:sldId id="298" r:id="rId24"/>
    <p:sldId id="299" r:id="rId25"/>
    <p:sldId id="300" r:id="rId26"/>
    <p:sldId id="301" r:id="rId27"/>
    <p:sldId id="302" r:id="rId28"/>
    <p:sldId id="304" r:id="rId29"/>
    <p:sldId id="303" r:id="rId30"/>
    <p:sldId id="305" r:id="rId31"/>
    <p:sldId id="306" r:id="rId32"/>
    <p:sldId id="307" r:id="rId33"/>
    <p:sldId id="308" r:id="rId34"/>
    <p:sldId id="284" r:id="rId35"/>
    <p:sldId id="2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55" autoAdjust="0"/>
  </p:normalViewPr>
  <p:slideViewPr>
    <p:cSldViewPr snapToGrid="0">
      <p:cViewPr varScale="1">
        <p:scale>
          <a:sx n="71" d="100"/>
          <a:sy n="71" d="100"/>
        </p:scale>
        <p:origin x="331" y="53"/>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8/27/2025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Can be used to stake points in real time (proposed claim)</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190811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AB308-3ED3-47A0-65C5-1035D13EC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F97E6-B8B6-1F24-C290-5992D959E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051E6-0121-8117-3AA9-8FDCB877E7F5}"/>
              </a:ext>
            </a:extLst>
          </p:cNvPr>
          <p:cNvSpPr>
            <a:spLocks noGrp="1"/>
          </p:cNvSpPr>
          <p:nvPr>
            <p:ph type="body" idx="1"/>
          </p:nvPr>
        </p:nvSpPr>
        <p:spPr/>
        <p:txBody>
          <a:bodyPr/>
          <a:lstStyle/>
          <a:p>
            <a:r>
              <a:rPr lang="en-ZW" dirty="0"/>
              <a:t>Can be used to stake points in real time (proposed claim)</a:t>
            </a:r>
            <a:endParaRPr lang="en-US" dirty="0"/>
          </a:p>
        </p:txBody>
      </p:sp>
      <p:sp>
        <p:nvSpPr>
          <p:cNvPr id="4" name="Slide Number Placeholder 3">
            <a:extLst>
              <a:ext uri="{FF2B5EF4-FFF2-40B4-BE49-F238E27FC236}">
                <a16:creationId xmlns:a16="http://schemas.microsoft.com/office/drawing/2014/main" id="{36E20A7E-63CB-952B-2B94-0AC4A9A864A2}"/>
              </a:ext>
            </a:extLst>
          </p:cNvPr>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156783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Needs at least 3 reference points and the project should be in between the reference points.</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236670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7F72-0664-752D-5212-E0CEDB5A5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3D1BC-2913-578D-F272-BE50A70C3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2CDFD-FFCA-8A24-272B-5AF66F9ECE3A}"/>
              </a:ext>
            </a:extLst>
          </p:cNvPr>
          <p:cNvSpPr>
            <a:spLocks noGrp="1"/>
          </p:cNvSpPr>
          <p:nvPr>
            <p:ph type="body" idx="1"/>
          </p:nvPr>
        </p:nvSpPr>
        <p:spPr/>
        <p:txBody>
          <a:bodyPr/>
          <a:lstStyle/>
          <a:p>
            <a:r>
              <a:rPr lang="en-ZW" dirty="0"/>
              <a:t>Needs at least 3 reference points and the project should be in between the reference points.</a:t>
            </a:r>
            <a:endParaRPr lang="en-US" dirty="0"/>
          </a:p>
        </p:txBody>
      </p:sp>
      <p:sp>
        <p:nvSpPr>
          <p:cNvPr id="4" name="Slide Number Placeholder 3">
            <a:extLst>
              <a:ext uri="{FF2B5EF4-FFF2-40B4-BE49-F238E27FC236}">
                <a16:creationId xmlns:a16="http://schemas.microsoft.com/office/drawing/2014/main" id="{C0BBD5E5-E65B-F337-83FB-1D294D62636C}"/>
              </a:ext>
            </a:extLst>
          </p:cNvPr>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161022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CA002-4A09-FDF5-B449-D629A36E9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9C3AC-0BE6-1D3B-A9B7-8B5E5D4D5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D2D40-B2E9-B52F-2264-1A7653415950}"/>
              </a:ext>
            </a:extLst>
          </p:cNvPr>
          <p:cNvSpPr>
            <a:spLocks noGrp="1"/>
          </p:cNvSpPr>
          <p:nvPr>
            <p:ph type="body" idx="1"/>
          </p:nvPr>
        </p:nvSpPr>
        <p:spPr/>
        <p:txBody>
          <a:bodyPr/>
          <a:lstStyle/>
          <a:p>
            <a:r>
              <a:rPr lang="en-ZW" dirty="0"/>
              <a:t>BASE/ROVER and CORS setup</a:t>
            </a:r>
            <a:endParaRPr lang="en-US" dirty="0"/>
          </a:p>
        </p:txBody>
      </p:sp>
      <p:sp>
        <p:nvSpPr>
          <p:cNvPr id="4" name="Slide Number Placeholder 3">
            <a:extLst>
              <a:ext uri="{FF2B5EF4-FFF2-40B4-BE49-F238E27FC236}">
                <a16:creationId xmlns:a16="http://schemas.microsoft.com/office/drawing/2014/main" id="{0BA97FF9-6E42-BFD6-6DAB-3ECE7E824285}"/>
              </a:ext>
            </a:extLst>
          </p:cNvPr>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60180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6C93-0A67-E51D-2D04-600A93741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07390-DD5F-22A9-5644-22E0497C0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08BFD-CEBE-8088-7B8E-07CC9BE01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F00886-93EB-59B0-2F24-D72C4F8E60C6}"/>
              </a:ext>
            </a:extLst>
          </p:cNvPr>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67470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Vulnerability: more susceptible to communication outages or equipment failure</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298727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A4EEB-2909-5F29-F10D-A4B637CC0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012ED-2D87-EB6B-B053-9A7422B63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863A6-A9F6-3677-BD59-EC3BC97DA75F}"/>
              </a:ext>
            </a:extLst>
          </p:cNvPr>
          <p:cNvSpPr>
            <a:spLocks noGrp="1"/>
          </p:cNvSpPr>
          <p:nvPr>
            <p:ph type="body" idx="1"/>
          </p:nvPr>
        </p:nvSpPr>
        <p:spPr/>
        <p:txBody>
          <a:bodyPr/>
          <a:lstStyle/>
          <a:p>
            <a:r>
              <a:rPr lang="en-ZW" dirty="0"/>
              <a:t>25 CORs stations . Can reach ranges </a:t>
            </a:r>
            <a:r>
              <a:rPr lang="en-ZW" dirty="0" err="1"/>
              <a:t>upto</a:t>
            </a:r>
            <a:r>
              <a:rPr lang="en-ZW" dirty="0"/>
              <a:t> 100km in good conditions. Surveyor General and City of Harare also have supplementary CORS</a:t>
            </a:r>
            <a:endParaRPr lang="en-US" dirty="0"/>
          </a:p>
        </p:txBody>
      </p:sp>
      <p:sp>
        <p:nvSpPr>
          <p:cNvPr id="4" name="Slide Number Placeholder 3">
            <a:extLst>
              <a:ext uri="{FF2B5EF4-FFF2-40B4-BE49-F238E27FC236}">
                <a16:creationId xmlns:a16="http://schemas.microsoft.com/office/drawing/2014/main" id="{5844F700-C911-335B-B858-C86E2A71EA05}"/>
              </a:ext>
            </a:extLst>
          </p:cNvPr>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323315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4DB9E-F9A5-16A5-C1B0-10AA303FA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B36E0-BDA1-A5FA-F574-C8FA4ADB1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8D4A7-FB11-2963-286D-18CFFE15F598}"/>
              </a:ext>
            </a:extLst>
          </p:cNvPr>
          <p:cNvSpPr>
            <a:spLocks noGrp="1"/>
          </p:cNvSpPr>
          <p:nvPr>
            <p:ph type="body" idx="1"/>
          </p:nvPr>
        </p:nvSpPr>
        <p:spPr/>
        <p:txBody>
          <a:bodyPr/>
          <a:lstStyle/>
          <a:p>
            <a:r>
              <a:rPr lang="en-ZW" dirty="0"/>
              <a:t>Ihand 30 controller</a:t>
            </a:r>
            <a:endParaRPr lang="en-US" dirty="0"/>
          </a:p>
        </p:txBody>
      </p:sp>
      <p:sp>
        <p:nvSpPr>
          <p:cNvPr id="4" name="Slide Number Placeholder 3">
            <a:extLst>
              <a:ext uri="{FF2B5EF4-FFF2-40B4-BE49-F238E27FC236}">
                <a16:creationId xmlns:a16="http://schemas.microsoft.com/office/drawing/2014/main" id="{8A7815A3-890A-DDAD-B54B-A10AAA053F6A}"/>
              </a:ext>
            </a:extLst>
          </p:cNvPr>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3438575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Make sure to check with another reference point after base correction to insure accuracy. And always close your survey on a known point.</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281377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If you are working in the same coordinate system as the reference points, rotation is almost 0 degrees and scale factor almost 1</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2445462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32</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09032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1E34-2FC3-B11B-63C6-4043D8DDB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12027-25A9-A50D-5E8B-DB477057A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DD0B2-4425-62BB-62FE-37756B631B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82594C-9142-7A6A-7B96-3AC5CF556CF9}"/>
              </a:ext>
            </a:extLst>
          </p:cNvPr>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336489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1CCF4-C29E-ACD5-460E-A1C16C3F1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E586A-0E09-DC53-D0B7-A2D4FDC95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941A2-0C8F-FEF2-04A7-D96C82E58F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6AC119-D3C3-03DD-DE94-E2130A5D85E4}"/>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249680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B472-AAD3-D756-5C1D-51DE8AB34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16432-49BC-348B-9C07-B59193A74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E6999-E4FA-8389-3ABE-BDD4D2408D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66B6FA-1ABE-75B8-27AD-164504FD762F}"/>
              </a:ext>
            </a:extLst>
          </p:cNvPr>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2511042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surveyinginstrument.en.made-in-china.com/product/teaQXyMdfwAk/China-Hi-Target-V90-Gnss-Rtk-GPS-Receiver-Rtk-Base-and-Rover-hi-target-V90-.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google.com/search?sca_esv=1efb9e05a65efdd6&amp;rlz=1C1GCEA_enZW1075ZW1075&amp;cs=0&amp;sxsrf=AE3TifM91QZ17r_A1BIKWO5pCequcd0DJA%3A1756030200246&amp;q=NTRIP&amp;sa=X&amp;ved=2ahUKEwjF1-2hmqOPAxUsXUEAHS5LKbMQxccNegQIVBAB&amp;mstk=AUtExfC2mxx6Kt5oFHPG__3QyHMnkL-L--iVYqf2RJ28ZKrk5p6Gay_UHOsHTIjC6ZaTCVtrNkNn66wGfYJ9CaIGExIM0y1AK2z6e5lFMAH1_yoS6xqwVU_v1zESmLhkXI8jxyuXh4078YMZvrxPz7A5t4fp4HkxTH2SXJMDANRf9e2mrjp_H_XrYF81Mzx1r-rKRh46pOMIA3dWrOom3-5R_ppEIlg8Sfk2y4uTmoJIeg61NCG-UYkrPgojCGQHkkzhtgfzWUGEiIyBcPxoJHf-3i-PUlnPvwYzz2Qe6Uyt1rqdcA&amp;csui=3"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www.miningrabbi.com/"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www.trampersmining.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ZW" sz="4400" b="1" dirty="0"/>
              <a:t>D</a:t>
            </a:r>
            <a:r>
              <a:rPr lang="en-US" sz="4400" b="1" dirty="0"/>
              <a:t>IFFERENTIAL GPS BASICS</a:t>
            </a:r>
          </a:p>
        </p:txBody>
      </p:sp>
      <p:sp>
        <p:nvSpPr>
          <p:cNvPr id="3" name="TextBox 2">
            <a:extLst>
              <a:ext uri="{FF2B5EF4-FFF2-40B4-BE49-F238E27FC236}">
                <a16:creationId xmlns:a16="http://schemas.microsoft.com/office/drawing/2014/main" id="{5196023E-029F-B79D-9DB7-45CE02BD38B3}"/>
              </a:ext>
            </a:extLst>
          </p:cNvPr>
          <p:cNvSpPr txBox="1"/>
          <p:nvPr/>
        </p:nvSpPr>
        <p:spPr>
          <a:xfrm>
            <a:off x="584200" y="4876800"/>
            <a:ext cx="1727200" cy="646331"/>
          </a:xfrm>
          <a:prstGeom prst="rect">
            <a:avLst/>
          </a:prstGeom>
          <a:noFill/>
        </p:spPr>
        <p:txBody>
          <a:bodyPr wrap="square" rtlCol="0">
            <a:spAutoFit/>
          </a:bodyPr>
          <a:lstStyle/>
          <a:p>
            <a:r>
              <a:rPr lang="en-ZW" dirty="0"/>
              <a:t>By </a:t>
            </a:r>
          </a:p>
          <a:p>
            <a:r>
              <a:rPr lang="en-ZW" dirty="0"/>
              <a:t>CULTON MOYO</a:t>
            </a:r>
            <a:endParaRPr lang="en-US"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6866-7790-D6A9-EFFF-1EB5450B79A9}"/>
              </a:ext>
            </a:extLst>
          </p:cNvPr>
          <p:cNvSpPr>
            <a:spLocks noGrp="1"/>
          </p:cNvSpPr>
          <p:nvPr>
            <p:ph type="ctrTitle"/>
          </p:nvPr>
        </p:nvSpPr>
        <p:spPr/>
        <p:txBody>
          <a:bodyPr/>
          <a:lstStyle/>
          <a:p>
            <a:r>
              <a:rPr lang="en-US" dirty="0"/>
              <a:t>DGPS methods  of establishing control points</a:t>
            </a:r>
          </a:p>
        </p:txBody>
      </p:sp>
    </p:spTree>
    <p:extLst>
      <p:ext uri="{BB962C8B-B14F-4D97-AF65-F5344CB8AC3E}">
        <p14:creationId xmlns:p14="http://schemas.microsoft.com/office/powerpoint/2010/main" val="94255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38DF-00E4-901F-0B16-2F6D6178F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D30AB-B60C-6425-E1D8-957984C82DD4}"/>
              </a:ext>
            </a:extLst>
          </p:cNvPr>
          <p:cNvSpPr>
            <a:spLocks noGrp="1"/>
          </p:cNvSpPr>
          <p:nvPr>
            <p:ph type="title"/>
          </p:nvPr>
        </p:nvSpPr>
        <p:spPr>
          <a:xfrm>
            <a:off x="2933700" y="568961"/>
            <a:ext cx="8420100" cy="1243510"/>
          </a:xfrm>
        </p:spPr>
        <p:txBody>
          <a:bodyPr/>
          <a:lstStyle/>
          <a:p>
            <a:r>
              <a:rPr lang="en-ZW" dirty="0"/>
              <a:t>DGPS BASE</a:t>
            </a:r>
            <a:r>
              <a:rPr lang="en-US" dirty="0"/>
              <a:t> stations TYPES</a:t>
            </a:r>
          </a:p>
        </p:txBody>
      </p:sp>
      <p:sp>
        <p:nvSpPr>
          <p:cNvPr id="3" name="Text Placeholder 2">
            <a:extLst>
              <a:ext uri="{FF2B5EF4-FFF2-40B4-BE49-F238E27FC236}">
                <a16:creationId xmlns:a16="http://schemas.microsoft.com/office/drawing/2014/main" id="{805D09EA-7EF0-3493-8825-5BAD7B74E6EC}"/>
              </a:ext>
            </a:extLst>
          </p:cNvPr>
          <p:cNvSpPr>
            <a:spLocks noGrp="1"/>
          </p:cNvSpPr>
          <p:nvPr>
            <p:ph type="body" idx="1"/>
          </p:nvPr>
        </p:nvSpPr>
        <p:spPr>
          <a:xfrm>
            <a:off x="2819678" y="2332756"/>
            <a:ext cx="3924300" cy="464499"/>
          </a:xfrm>
        </p:spPr>
        <p:txBody>
          <a:bodyPr/>
          <a:lstStyle/>
          <a:p>
            <a:r>
              <a:rPr lang="en-ZW" dirty="0"/>
              <a:t>PERMANET BASE</a:t>
            </a:r>
            <a:endParaRPr lang="en-US" dirty="0"/>
          </a:p>
        </p:txBody>
      </p:sp>
      <p:pic>
        <p:nvPicPr>
          <p:cNvPr id="8" name="Content Placeholder 7">
            <a:extLst>
              <a:ext uri="{FF2B5EF4-FFF2-40B4-BE49-F238E27FC236}">
                <a16:creationId xmlns:a16="http://schemas.microsoft.com/office/drawing/2014/main" id="{ECA7A4E6-44E4-F301-6DA3-C5D7BB34EE72}"/>
              </a:ext>
            </a:extLst>
          </p:cNvPr>
          <p:cNvPicPr>
            <a:picLocks noGrp="1" noChangeAspect="1"/>
          </p:cNvPicPr>
          <p:nvPr>
            <p:ph sz="half" idx="13"/>
          </p:nvPr>
        </p:nvPicPr>
        <p:blipFill>
          <a:blip r:embed="rId3"/>
          <a:srcRect l="11333" r="11333"/>
          <a:stretch/>
        </p:blipFill>
        <p:spPr>
          <a:xfrm>
            <a:off x="2306320" y="2797256"/>
            <a:ext cx="3803396" cy="3688604"/>
          </a:xfrm>
        </p:spPr>
      </p:pic>
      <p:sp>
        <p:nvSpPr>
          <p:cNvPr id="4" name="Text Placeholder 3">
            <a:extLst>
              <a:ext uri="{FF2B5EF4-FFF2-40B4-BE49-F238E27FC236}">
                <a16:creationId xmlns:a16="http://schemas.microsoft.com/office/drawing/2014/main" id="{13D1048A-6B45-29BE-8C44-E8456D941CA1}"/>
              </a:ext>
            </a:extLst>
          </p:cNvPr>
          <p:cNvSpPr>
            <a:spLocks noGrp="1"/>
          </p:cNvSpPr>
          <p:nvPr>
            <p:ph type="body" sz="quarter" idx="3"/>
          </p:nvPr>
        </p:nvSpPr>
        <p:spPr>
          <a:xfrm>
            <a:off x="7264400" y="2299586"/>
            <a:ext cx="3943627" cy="464499"/>
          </a:xfrm>
        </p:spPr>
        <p:txBody>
          <a:bodyPr/>
          <a:lstStyle/>
          <a:p>
            <a:r>
              <a:rPr lang="en-ZW" dirty="0"/>
              <a:t>TEMPORARY BASE</a:t>
            </a:r>
            <a:endParaRPr lang="en-US" dirty="0"/>
          </a:p>
        </p:txBody>
      </p:sp>
      <p:pic>
        <p:nvPicPr>
          <p:cNvPr id="10" name="Content Placeholder 9">
            <a:extLst>
              <a:ext uri="{FF2B5EF4-FFF2-40B4-BE49-F238E27FC236}">
                <a16:creationId xmlns:a16="http://schemas.microsoft.com/office/drawing/2014/main" id="{11B3B0F1-3E28-4337-9895-5662461E8F22}"/>
              </a:ext>
            </a:extLst>
          </p:cNvPr>
          <p:cNvPicPr>
            <a:picLocks noGrp="1" noChangeAspect="1"/>
          </p:cNvPicPr>
          <p:nvPr>
            <p:ph sz="half" idx="14"/>
          </p:nvPr>
        </p:nvPicPr>
        <p:blipFill>
          <a:blip r:embed="rId4"/>
          <a:srcRect/>
          <a:stretch/>
        </p:blipFill>
        <p:spPr>
          <a:xfrm>
            <a:off x="7264400" y="2764086"/>
            <a:ext cx="3505200" cy="3722440"/>
          </a:xfrm>
        </p:spPr>
      </p:pic>
    </p:spTree>
    <p:extLst>
      <p:ext uri="{BB962C8B-B14F-4D97-AF65-F5344CB8AC3E}">
        <p14:creationId xmlns:p14="http://schemas.microsoft.com/office/powerpoint/2010/main" val="20241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322F9-3AEF-F00C-FFDF-61DFC60B9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05ED4-D655-5D11-CADC-511EE748B072}"/>
              </a:ext>
            </a:extLst>
          </p:cNvPr>
          <p:cNvSpPr>
            <a:spLocks noGrp="1"/>
          </p:cNvSpPr>
          <p:nvPr>
            <p:ph type="title"/>
          </p:nvPr>
        </p:nvSpPr>
        <p:spPr/>
        <p:txBody>
          <a:bodyPr/>
          <a:lstStyle/>
          <a:p>
            <a:pPr>
              <a:lnSpc>
                <a:spcPct val="115000"/>
              </a:lnSpc>
              <a:spcAft>
                <a:spcPts val="600"/>
              </a:spcAft>
            </a:pPr>
            <a:r>
              <a:rPr lang="en-US" b="1" kern="0" dirty="0">
                <a:solidFill>
                  <a:srgbClr val="001D35"/>
                </a:solidFill>
                <a:latin typeface="Arial" panose="020B0604020202020204" pitchFamily="34" charset="0"/>
                <a:ea typeface="Times New Roman" panose="02020603050405020304" pitchFamily="18" charset="0"/>
                <a:cs typeface="Times New Roman" panose="02020603050405020304" pitchFamily="18" charset="0"/>
              </a:rPr>
              <a:t>Static GPS Surveying</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2548311-ACF6-BFE8-C760-EB8DEB25D821}"/>
              </a:ext>
            </a:extLst>
          </p:cNvPr>
          <p:cNvSpPr>
            <a:spLocks noGrp="1"/>
          </p:cNvSpPr>
          <p:nvPr>
            <p:ph sz="half" idx="2"/>
          </p:nvPr>
        </p:nvSpPr>
        <p:spPr>
          <a:xfrm>
            <a:off x="1322388" y="2763078"/>
            <a:ext cx="9050962" cy="3407051"/>
          </a:xfrm>
        </p:spPr>
        <p:txBody>
          <a:bodyPr/>
          <a:lstStyle/>
          <a:p>
            <a:r>
              <a:rPr lang="en-US" sz="2200" b="0" kern="0" dirty="0">
                <a:solidFill>
                  <a:srgbClr val="000000"/>
                </a:solidFill>
                <a:latin typeface="Lato" panose="020F0502020204030203" pitchFamily="34" charset="0"/>
                <a:cs typeface="Times New Roman" panose="02020603050405020304" pitchFamily="18" charset="0"/>
              </a:rPr>
              <a:t>Involves a DGPS base station and a rover receiver at a fixed point for a longer period to collect data. The data is then processed after the survey to provide very accurate baseline coordinates. Ideal for complex environments with limited satellite visibility, in absence of stable RTK.</a:t>
            </a:r>
          </a:p>
          <a:p>
            <a:endParaRPr lang="en-US" dirty="0"/>
          </a:p>
        </p:txBody>
      </p:sp>
      <p:sp>
        <p:nvSpPr>
          <p:cNvPr id="4" name="Slide Number Placeholder 3">
            <a:extLst>
              <a:ext uri="{FF2B5EF4-FFF2-40B4-BE49-F238E27FC236}">
                <a16:creationId xmlns:a16="http://schemas.microsoft.com/office/drawing/2014/main" id="{D3DB042E-CC30-8B1A-AC93-AA2A7D8FD276}"/>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416964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0E511-0A3C-DB7C-4CE4-074BB4AD3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B98DF-63BA-8D9B-0C66-0B3EC9C0906D}"/>
              </a:ext>
            </a:extLst>
          </p:cNvPr>
          <p:cNvSpPr>
            <a:spLocks noGrp="1"/>
          </p:cNvSpPr>
          <p:nvPr>
            <p:ph type="title"/>
          </p:nvPr>
        </p:nvSpPr>
        <p:spPr/>
        <p:txBody>
          <a:bodyPr/>
          <a:lstStyle/>
          <a:p>
            <a:pPr>
              <a:lnSpc>
                <a:spcPct val="115000"/>
              </a:lnSpc>
              <a:spcAft>
                <a:spcPts val="600"/>
              </a:spcAft>
            </a:pPr>
            <a:r>
              <a:rPr lang="en-US" b="1" dirty="0"/>
              <a:t>Real-Time Kinematic (RTK) Surveying</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A289AB7-83E9-F8AD-89D3-850308BDBFEE}"/>
              </a:ext>
            </a:extLst>
          </p:cNvPr>
          <p:cNvSpPr>
            <a:spLocks noGrp="1"/>
          </p:cNvSpPr>
          <p:nvPr>
            <p:ph sz="half" idx="2"/>
          </p:nvPr>
        </p:nvSpPr>
        <p:spPr>
          <a:xfrm>
            <a:off x="1322388" y="2763078"/>
            <a:ext cx="9050962" cy="3407051"/>
          </a:xfrm>
        </p:spPr>
        <p:txBody>
          <a:bodyPr>
            <a:normAutofit fontScale="92500"/>
          </a:bodyPr>
          <a:lstStyle/>
          <a:p>
            <a:r>
              <a:rPr lang="en-US" sz="2200" b="0" kern="0" dirty="0">
                <a:solidFill>
                  <a:srgbClr val="000000"/>
                </a:solidFill>
                <a:latin typeface="Lato" panose="020F0502020204030203" pitchFamily="34" charset="0"/>
                <a:cs typeface="Times New Roman" panose="02020603050405020304" pitchFamily="18" charset="0"/>
              </a:rPr>
              <a:t>RTK is a surveying method that provides high-precision real-time positioning. It employs a base station and one or more rovers to receive GNSS signals. The base station receives signals from satellites and transmits correction data to the rovers, allowing them to compute precise coordinates. RTK can achieve centimeter-level accuracy, making it suitable for applications that demand high precision.</a:t>
            </a:r>
          </a:p>
          <a:p>
            <a:r>
              <a:rPr lang="en-US" sz="2200" b="0" kern="0" dirty="0">
                <a:solidFill>
                  <a:srgbClr val="000000"/>
                </a:solidFill>
                <a:latin typeface="Lato" panose="020F0502020204030203" pitchFamily="34" charset="0"/>
                <a:cs typeface="Times New Roman" panose="02020603050405020304" pitchFamily="18" charset="0"/>
              </a:rPr>
              <a:t>It uses a continuously broadcasting correction signal from a base station to a rover, allowing for real-time, centimeter-level precision. This is ideal for establishing control points on construction sites or for cadastral surveys. </a:t>
            </a:r>
          </a:p>
          <a:p>
            <a:endParaRPr lang="en-US" dirty="0"/>
          </a:p>
        </p:txBody>
      </p:sp>
      <p:sp>
        <p:nvSpPr>
          <p:cNvPr id="4" name="Slide Number Placeholder 3">
            <a:extLst>
              <a:ext uri="{FF2B5EF4-FFF2-40B4-BE49-F238E27FC236}">
                <a16:creationId xmlns:a16="http://schemas.microsoft.com/office/drawing/2014/main" id="{DBD778F7-F408-8E1F-8DFA-42CD4E5C9311}"/>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397108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7590F-BB2C-1375-62B2-268D84BF5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83148-C01F-EF75-0425-30881C8F7143}"/>
              </a:ext>
            </a:extLst>
          </p:cNvPr>
          <p:cNvSpPr>
            <a:spLocks noGrp="1"/>
          </p:cNvSpPr>
          <p:nvPr>
            <p:ph type="title"/>
          </p:nvPr>
        </p:nvSpPr>
        <p:spPr/>
        <p:txBody>
          <a:bodyPr/>
          <a:lstStyle/>
          <a:p>
            <a:pPr>
              <a:lnSpc>
                <a:spcPct val="115000"/>
              </a:lnSpc>
              <a:spcAft>
                <a:spcPts val="600"/>
              </a:spcAft>
            </a:pPr>
            <a:r>
              <a:rPr lang="en-US" sz="2800" b="1" kern="0" dirty="0">
                <a:solidFill>
                  <a:srgbClr val="001D35"/>
                </a:solidFill>
                <a:effectLst/>
                <a:latin typeface="Arial" panose="020B0604020202020204" pitchFamily="34" charset="0"/>
                <a:ea typeface="Times New Roman" panose="02020603050405020304" pitchFamily="18" charset="0"/>
              </a:rPr>
              <a:t>Post-Processing Kinematic (PPK) Surveying</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191C7B8-331F-7F18-5B68-550E0FCAB020}"/>
              </a:ext>
            </a:extLst>
          </p:cNvPr>
          <p:cNvSpPr>
            <a:spLocks noGrp="1"/>
          </p:cNvSpPr>
          <p:nvPr>
            <p:ph sz="half" idx="2"/>
          </p:nvPr>
        </p:nvSpPr>
        <p:spPr>
          <a:xfrm>
            <a:off x="1322388" y="2763078"/>
            <a:ext cx="9050962" cy="3407051"/>
          </a:xfrm>
        </p:spPr>
        <p:txBody>
          <a:bodyPr/>
          <a:lstStyle/>
          <a:p>
            <a:r>
              <a:rPr lang="en-US" sz="2000" b="0" kern="0" dirty="0">
                <a:solidFill>
                  <a:srgbClr val="000000"/>
                </a:solidFill>
                <a:latin typeface="Lato" panose="020F0502020204030203" pitchFamily="34" charset="0"/>
                <a:cs typeface="Times New Roman" panose="02020603050405020304" pitchFamily="18" charset="0"/>
              </a:rPr>
              <a:t>Similar to RTK in its ability to achieve high accuracy, but it involves post-processing the collected data after the survey is completed. Requires less time compared to static on data collection.</a:t>
            </a:r>
          </a:p>
          <a:p>
            <a:r>
              <a:rPr lang="en-US" dirty="0"/>
              <a:t> </a:t>
            </a:r>
          </a:p>
          <a:p>
            <a:r>
              <a:rPr lang="en-US" dirty="0"/>
              <a:t>(HBC) Hi-target Business Center</a:t>
            </a:r>
          </a:p>
          <a:p>
            <a:r>
              <a:rPr lang="en-US" dirty="0"/>
              <a:t>(TBC) Trimble Business Center</a:t>
            </a:r>
          </a:p>
          <a:p>
            <a:r>
              <a:rPr lang="en-US" dirty="0"/>
              <a:t>Leica Infinity Office Software</a:t>
            </a:r>
          </a:p>
          <a:p>
            <a:endParaRPr lang="en-US" dirty="0"/>
          </a:p>
        </p:txBody>
      </p:sp>
      <p:sp>
        <p:nvSpPr>
          <p:cNvPr id="4" name="Slide Number Placeholder 3">
            <a:extLst>
              <a:ext uri="{FF2B5EF4-FFF2-40B4-BE49-F238E27FC236}">
                <a16:creationId xmlns:a16="http://schemas.microsoft.com/office/drawing/2014/main" id="{BB9DD0E2-4332-96AA-71C1-30E767F506BE}"/>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268484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87C16-3D89-E7F8-0128-C70EA72AC9F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A8244FF-24E0-768B-2DAF-7721B60761BD}"/>
              </a:ext>
            </a:extLst>
          </p:cNvPr>
          <p:cNvSpPr txBox="1">
            <a:spLocks/>
          </p:cNvSpPr>
          <p:nvPr/>
        </p:nvSpPr>
        <p:spPr>
          <a:xfrm>
            <a:off x="7705225" y="1265060"/>
            <a:ext cx="4179570" cy="33773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a:lnSpc>
                <a:spcPct val="115000"/>
              </a:lnSpc>
              <a:spcAft>
                <a:spcPts val="800"/>
              </a:spcAft>
              <a:buNone/>
            </a:pPr>
            <a:r>
              <a:rPr lang="en-US" sz="3600" kern="0" dirty="0">
                <a:solidFill>
                  <a:srgbClr val="001D35"/>
                </a:solidFill>
                <a:effectLst/>
                <a:latin typeface="Arial" panose="020B0604020202020204" pitchFamily="34" charset="0"/>
                <a:ea typeface="Times New Roman" panose="02020603050405020304" pitchFamily="18" charset="0"/>
                <a:cs typeface="Times New Roman" panose="02020603050405020304" pitchFamily="18" charset="0"/>
              </a:rPr>
              <a:t>FIELD ADJUSTMENTS/CORRECTIONS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45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81955" y="922514"/>
            <a:ext cx="5884027" cy="1204912"/>
          </a:xfrm>
        </p:spPr>
        <p:txBody>
          <a:bodyPr/>
          <a:lstStyle/>
          <a:p>
            <a:r>
              <a:rPr lang="en-ZW" dirty="0"/>
              <a:t>B</a:t>
            </a:r>
            <a:r>
              <a:rPr lang="en-US" dirty="0"/>
              <a:t>ASE correction and site calibration</a:t>
            </a:r>
          </a:p>
        </p:txBody>
      </p:sp>
      <p:pic>
        <p:nvPicPr>
          <p:cNvPr id="47" name="Picture Placeholder 46">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t="2962" b="2962"/>
          <a:stretch/>
        </p:blipFill>
        <p:spPr>
          <a:xfrm>
            <a:off x="-28230" y="-9144"/>
            <a:ext cx="5481955" cy="6876288"/>
          </a:xfrm>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16</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5453725" y="2793076"/>
            <a:ext cx="5907176" cy="3404524"/>
          </a:xfrm>
        </p:spPr>
        <p:txBody>
          <a:bodyPr>
            <a:noAutofit/>
          </a:bodyPr>
          <a:lstStyle/>
          <a:p>
            <a:r>
              <a:rPr lang="en-US" dirty="0"/>
              <a:t>Base correction involves a reference station at a known location calculating and broadcasting corrections for satellite signals to eliminate errors in a rover's position, typically over a specific geographical area.</a:t>
            </a:r>
          </a:p>
          <a:p>
            <a:r>
              <a:rPr lang="en-US" dirty="0"/>
              <a:t> A site calibration (or localization) is a separate process where a user defines a local grid system by observing known control points, then adjusts the system to match those specific, local coordinates</a:t>
            </a:r>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6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085F-F05A-02E8-6492-E2A73F089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62168-F9CA-8F81-576E-E941A8903475}"/>
              </a:ext>
            </a:extLst>
          </p:cNvPr>
          <p:cNvSpPr>
            <a:spLocks noGrp="1"/>
          </p:cNvSpPr>
          <p:nvPr>
            <p:ph type="title"/>
          </p:nvPr>
        </p:nvSpPr>
        <p:spPr>
          <a:xfrm>
            <a:off x="1322318" y="268361"/>
            <a:ext cx="7288282" cy="1673478"/>
          </a:xfrm>
        </p:spPr>
        <p:txBody>
          <a:bodyPr>
            <a:normAutofit fontScale="90000"/>
          </a:bodyPr>
          <a:lstStyle/>
          <a:p>
            <a:pPr>
              <a:lnSpc>
                <a:spcPct val="115000"/>
              </a:lnSpc>
              <a:spcAft>
                <a:spcPts val="600"/>
              </a:spcAft>
            </a:pPr>
            <a:br>
              <a:rPr lang="en-US" sz="2700" b="1" dirty="0"/>
            </a:br>
            <a:r>
              <a:rPr lang="en-US" sz="2700" b="1" dirty="0"/>
              <a:t>Base Correction </a:t>
            </a:r>
            <a:br>
              <a:rPr lang="en-US" dirty="0"/>
            </a:b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4F763BA-639D-C247-B533-4A8FBEDCBC8F}"/>
              </a:ext>
            </a:extLst>
          </p:cNvPr>
          <p:cNvSpPr>
            <a:spLocks noGrp="1"/>
          </p:cNvSpPr>
          <p:nvPr>
            <p:ph sz="half" idx="2"/>
          </p:nvPr>
        </p:nvSpPr>
        <p:spPr>
          <a:xfrm>
            <a:off x="1322388" y="2128058"/>
            <a:ext cx="9050962" cy="4042071"/>
          </a:xfrm>
        </p:spPr>
        <p:txBody>
          <a:bodyPr>
            <a:normAutofit lnSpcReduction="10000"/>
          </a:bodyPr>
          <a:lstStyle/>
          <a:p>
            <a:pPr lvl="0"/>
            <a:r>
              <a:rPr lang="en-US" dirty="0"/>
              <a:t>Purpose:</a:t>
            </a:r>
          </a:p>
          <a:p>
            <a:pPr>
              <a:lnSpc>
                <a:spcPct val="120000"/>
              </a:lnSpc>
            </a:pPr>
            <a:r>
              <a:rPr lang="en-US" sz="1600" b="0" kern="0" dirty="0">
                <a:solidFill>
                  <a:srgbClr val="000000"/>
                </a:solidFill>
                <a:latin typeface="Lato" panose="020F0502020204030203" pitchFamily="34" charset="0"/>
                <a:cs typeface="Times New Roman" panose="02020603050405020304" pitchFamily="18" charset="0"/>
              </a:rPr>
              <a:t>To correct for common errors (like atmospheric delays) affecting all GNSS receivers in an area by comparing the base station's known position to its measured position. </a:t>
            </a:r>
          </a:p>
          <a:p>
            <a:pPr lvl="0"/>
            <a:r>
              <a:rPr lang="en-US" dirty="0"/>
              <a:t>How it Works:</a:t>
            </a:r>
          </a:p>
          <a:p>
            <a:r>
              <a:rPr lang="en-US" sz="1600" b="0" kern="0" dirty="0">
                <a:solidFill>
                  <a:srgbClr val="000000"/>
                </a:solidFill>
                <a:latin typeface="Lato" panose="020F0502020204030203" pitchFamily="34" charset="0"/>
                <a:cs typeface="Times New Roman" panose="02020603050405020304" pitchFamily="18" charset="0"/>
              </a:rPr>
              <a:t>The base station calculates the difference (correction) between its true coordinates and its measured coordinates for each satellite. This correction is then broadcast to the rover, which applies it to its own measurements to improve accuracy. </a:t>
            </a:r>
          </a:p>
          <a:p>
            <a:pPr lvl="0"/>
            <a:r>
              <a:rPr lang="en-US" dirty="0"/>
              <a:t>Scope:</a:t>
            </a:r>
          </a:p>
          <a:p>
            <a:r>
              <a:rPr lang="en-US" sz="1600" b="0" kern="0" dirty="0">
                <a:solidFill>
                  <a:srgbClr val="000000"/>
                </a:solidFill>
                <a:latin typeface="Lato" panose="020F0502020204030203" pitchFamily="34" charset="0"/>
                <a:cs typeface="Times New Roman" panose="02020603050405020304" pitchFamily="18" charset="0"/>
              </a:rPr>
              <a:t>Corrections are valid over a limited geographical range, with accuracy degrading with distance from the base station. </a:t>
            </a:r>
          </a:p>
          <a:p>
            <a:pPr lvl="0"/>
            <a:r>
              <a:rPr lang="en-US" dirty="0"/>
              <a:t>When it's Used:</a:t>
            </a:r>
          </a:p>
          <a:p>
            <a:r>
              <a:rPr lang="en-US" sz="1600" b="0" kern="0" dirty="0">
                <a:solidFill>
                  <a:srgbClr val="000000"/>
                </a:solidFill>
                <a:latin typeface="Lato" panose="020F0502020204030203" pitchFamily="34" charset="0"/>
                <a:cs typeface="Times New Roman" panose="02020603050405020304" pitchFamily="18" charset="0"/>
              </a:rPr>
              <a:t>It's applied continuously or in real-time to the rover's position to achieve high accuracy. </a:t>
            </a:r>
          </a:p>
          <a:p>
            <a:endParaRPr lang="en-US" dirty="0"/>
          </a:p>
        </p:txBody>
      </p:sp>
      <p:sp>
        <p:nvSpPr>
          <p:cNvPr id="4" name="Slide Number Placeholder 3">
            <a:extLst>
              <a:ext uri="{FF2B5EF4-FFF2-40B4-BE49-F238E27FC236}">
                <a16:creationId xmlns:a16="http://schemas.microsoft.com/office/drawing/2014/main" id="{7282723E-F768-EB4A-C933-96CA29505834}"/>
              </a:ext>
            </a:extLst>
          </p:cNvPr>
          <p:cNvSpPr>
            <a:spLocks noGrp="1"/>
          </p:cNvSpPr>
          <p:nvPr>
            <p:ph type="sldNum" sz="quarter" idx="12"/>
          </p:nvPr>
        </p:nvSpPr>
        <p:spPr/>
        <p:txBody>
          <a:bodyPr/>
          <a:lstStyle/>
          <a:p>
            <a:fld id="{A49DFD55-3C28-40EF-9E31-A92D2E4017FF}" type="slidenum">
              <a:rPr lang="en-US" smtClean="0"/>
              <a:pPr/>
              <a:t>17</a:t>
            </a:fld>
            <a:endParaRPr lang="en-US" dirty="0"/>
          </a:p>
        </p:txBody>
      </p:sp>
    </p:spTree>
    <p:extLst>
      <p:ext uri="{BB962C8B-B14F-4D97-AF65-F5344CB8AC3E}">
        <p14:creationId xmlns:p14="http://schemas.microsoft.com/office/powerpoint/2010/main" val="3885409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8605-35BC-FDCD-0934-FFBC4AE49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DF71E-F24D-3571-821E-B119FBCB96B4}"/>
              </a:ext>
            </a:extLst>
          </p:cNvPr>
          <p:cNvSpPr>
            <a:spLocks noGrp="1"/>
          </p:cNvSpPr>
          <p:nvPr>
            <p:ph type="title"/>
          </p:nvPr>
        </p:nvSpPr>
        <p:spPr>
          <a:xfrm>
            <a:off x="1322318" y="268361"/>
            <a:ext cx="7288282" cy="1128177"/>
          </a:xfrm>
        </p:spPr>
        <p:txBody>
          <a:bodyPr>
            <a:normAutofit fontScale="90000"/>
          </a:bodyPr>
          <a:lstStyle/>
          <a:p>
            <a:pPr>
              <a:lnSpc>
                <a:spcPts val="1950"/>
              </a:lnSpc>
              <a:spcAft>
                <a:spcPts val="800"/>
              </a:spcAft>
              <a:buNone/>
            </a:pPr>
            <a:br>
              <a:rPr lang="en-US" sz="2200" b="1" dirty="0"/>
            </a:br>
            <a:r>
              <a:rPr lang="en-US" sz="2200" kern="0" dirty="0">
                <a:solidFill>
                  <a:srgbClr val="001D35"/>
                </a:solidFill>
                <a:effectLst/>
                <a:latin typeface="Arial" panose="020B0604020202020204" pitchFamily="34" charset="0"/>
                <a:ea typeface="Times New Roman" panose="02020603050405020304" pitchFamily="18" charset="0"/>
                <a:cs typeface="Times New Roman" panose="02020603050405020304" pitchFamily="18" charset="0"/>
              </a:rPr>
              <a:t>Site Calibration (Localization)</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sp>
        <p:nvSpPr>
          <p:cNvPr id="3" name="Content Placeholder 2">
            <a:extLst>
              <a:ext uri="{FF2B5EF4-FFF2-40B4-BE49-F238E27FC236}">
                <a16:creationId xmlns:a16="http://schemas.microsoft.com/office/drawing/2014/main" id="{35968735-7897-570B-A380-2462D996C66A}"/>
              </a:ext>
            </a:extLst>
          </p:cNvPr>
          <p:cNvSpPr>
            <a:spLocks noGrp="1"/>
          </p:cNvSpPr>
          <p:nvPr>
            <p:ph sz="half" idx="2"/>
          </p:nvPr>
        </p:nvSpPr>
        <p:spPr>
          <a:xfrm>
            <a:off x="1322388" y="1596044"/>
            <a:ext cx="9050962" cy="4574086"/>
          </a:xfrm>
        </p:spPr>
        <p:txBody>
          <a:bodyPr>
            <a:normAutofit lnSpcReduction="10000"/>
          </a:bodyPr>
          <a:lstStyle/>
          <a:p>
            <a:pPr lvl="0"/>
            <a:r>
              <a:rPr lang="en-US" dirty="0"/>
              <a:t>Purpose:</a:t>
            </a:r>
          </a:p>
          <a:p>
            <a:pPr>
              <a:lnSpc>
                <a:spcPct val="140000"/>
              </a:lnSpc>
            </a:pPr>
            <a:r>
              <a:rPr lang="en-US" sz="1700" b="0" kern="0" dirty="0">
                <a:solidFill>
                  <a:srgbClr val="000000"/>
                </a:solidFill>
                <a:latin typeface="Lato" panose="020F0502020204030203" pitchFamily="34" charset="0"/>
                <a:cs typeface="Times New Roman" panose="02020603050405020304" pitchFamily="18" charset="0"/>
              </a:rPr>
              <a:t>To align a local project grid or coordinate system to known ground control points. It essentially localizes the global reference frame for a specific project. </a:t>
            </a:r>
          </a:p>
          <a:p>
            <a:pPr lvl="0"/>
            <a:r>
              <a:rPr lang="en-US" dirty="0"/>
              <a:t>How it Works:</a:t>
            </a:r>
          </a:p>
          <a:p>
            <a:r>
              <a:rPr lang="en-US" sz="1700" b="0" kern="0" dirty="0">
                <a:solidFill>
                  <a:srgbClr val="000000"/>
                </a:solidFill>
                <a:latin typeface="Lato" panose="020F0502020204030203" pitchFamily="34" charset="0"/>
                <a:cs typeface="Times New Roman" panose="02020603050405020304" pitchFamily="18" charset="0"/>
              </a:rPr>
              <a:t>The user collects coordinates for known, physical landmarks (control points) and inputs them into the GNSS software. The software then creates a transformation to match the observed coordinates to the project's specific grid, effectively "fitting" the local survey to the site. </a:t>
            </a:r>
          </a:p>
          <a:p>
            <a:pPr lvl="0"/>
            <a:r>
              <a:rPr lang="en-US" dirty="0"/>
              <a:t>Scope:</a:t>
            </a:r>
          </a:p>
          <a:p>
            <a:r>
              <a:rPr lang="en-US" sz="1700" b="0" kern="0" dirty="0">
                <a:solidFill>
                  <a:srgbClr val="000000"/>
                </a:solidFill>
                <a:latin typeface="Lato" panose="020F0502020204030203" pitchFamily="34" charset="0"/>
                <a:cs typeface="Times New Roman" panose="02020603050405020304" pitchFamily="18" charset="0"/>
              </a:rPr>
              <a:t>This is a localized process, creating a custom reference system for a particular site, not the global system. </a:t>
            </a:r>
          </a:p>
          <a:p>
            <a:pPr lvl="0"/>
            <a:r>
              <a:rPr lang="en-US" dirty="0"/>
              <a:t>When it's Used:</a:t>
            </a:r>
          </a:p>
          <a:p>
            <a:r>
              <a:rPr lang="en-US" sz="1700" b="0" kern="0" dirty="0">
                <a:solidFill>
                  <a:srgbClr val="000000"/>
                </a:solidFill>
                <a:latin typeface="Lato" panose="020F0502020204030203" pitchFamily="34" charset="0"/>
                <a:cs typeface="Times New Roman" panose="02020603050405020304" pitchFamily="18" charset="0"/>
              </a:rPr>
              <a:t>It's typically performed once at the start of a new project to establish the initial coordinate system and permanent controls for that site. </a:t>
            </a:r>
          </a:p>
          <a:p>
            <a:endParaRPr lang="en-US" dirty="0"/>
          </a:p>
        </p:txBody>
      </p:sp>
      <p:sp>
        <p:nvSpPr>
          <p:cNvPr id="4" name="Slide Number Placeholder 3">
            <a:extLst>
              <a:ext uri="{FF2B5EF4-FFF2-40B4-BE49-F238E27FC236}">
                <a16:creationId xmlns:a16="http://schemas.microsoft.com/office/drawing/2014/main" id="{C224818A-C419-5A0A-8ABD-F858504DBB12}"/>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320171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1780860"/>
          </a:xfrm>
        </p:spPr>
        <p:txBody>
          <a:bodyPr/>
          <a:lstStyle/>
          <a:p>
            <a:r>
              <a:rPr lang="en-ZW" dirty="0"/>
              <a:t>K</a:t>
            </a:r>
            <a:r>
              <a:rPr lang="en-US" dirty="0" err="1"/>
              <a:t>ey</a:t>
            </a:r>
            <a:r>
              <a:rPr lang="en-US" dirty="0"/>
              <a:t> differences </a:t>
            </a:r>
          </a:p>
        </p:txBody>
      </p:sp>
      <p:sp>
        <p:nvSpPr>
          <p:cNvPr id="14" name="Text Placeholder 13">
            <a:extLst>
              <a:ext uri="{FF2B5EF4-FFF2-40B4-BE49-F238E27FC236}">
                <a16:creationId xmlns:a16="http://schemas.microsoft.com/office/drawing/2014/main" id="{CB9F9E8B-42CD-AC26-AFC9-F1F66695693B}"/>
              </a:ext>
            </a:extLst>
          </p:cNvPr>
          <p:cNvSpPr>
            <a:spLocks noGrp="1"/>
          </p:cNvSpPr>
          <p:nvPr>
            <p:ph type="body" sz="quarter" idx="3"/>
          </p:nvPr>
        </p:nvSpPr>
        <p:spPr>
          <a:xfrm>
            <a:off x="7410173" y="2797255"/>
            <a:ext cx="3943627" cy="464499"/>
          </a:xfrm>
        </p:spPr>
        <p:txBody>
          <a:bodyPr/>
          <a:lstStyle/>
          <a:p>
            <a:r>
              <a:rPr lang="en-ZW" dirty="0"/>
              <a:t>S</a:t>
            </a:r>
            <a:r>
              <a:rPr lang="en-US" dirty="0" err="1"/>
              <a:t>ite</a:t>
            </a:r>
            <a:r>
              <a:rPr lang="en-US" dirty="0"/>
              <a:t> calibration</a:t>
            </a:r>
          </a:p>
        </p:txBody>
      </p:sp>
      <p:sp>
        <p:nvSpPr>
          <p:cNvPr id="50" name="Content Placeholder 49">
            <a:extLst>
              <a:ext uri="{FF2B5EF4-FFF2-40B4-BE49-F238E27FC236}">
                <a16:creationId xmlns:a16="http://schemas.microsoft.com/office/drawing/2014/main" id="{8F6B2AE9-DDE4-FD99-A235-3B39EEE21481}"/>
              </a:ext>
            </a:extLst>
          </p:cNvPr>
          <p:cNvSpPr>
            <a:spLocks noGrp="1"/>
          </p:cNvSpPr>
          <p:nvPr>
            <p:ph sz="half" idx="14"/>
          </p:nvPr>
        </p:nvSpPr>
        <p:spPr>
          <a:xfrm>
            <a:off x="7410173" y="3251595"/>
            <a:ext cx="3943627" cy="3234264"/>
          </a:xfrm>
        </p:spPr>
        <p:txBody>
          <a:bodyPr>
            <a:normAutofit/>
          </a:bodyPr>
          <a:lstStyle/>
          <a:p>
            <a:pPr lvl="1"/>
            <a:r>
              <a:rPr lang="en-US" dirty="0"/>
              <a:t>Site calibration adjusts a local grid to match physical points.</a:t>
            </a:r>
          </a:p>
          <a:p>
            <a:pPr lvl="1"/>
            <a:r>
              <a:rPr lang="en-US" dirty="0"/>
              <a:t>Aligns a local project to a local, defined grid.</a:t>
            </a:r>
          </a:p>
          <a:p>
            <a:pPr lvl="1"/>
            <a:r>
              <a:rPr lang="en-US" dirty="0"/>
              <a:t>One-time setup for a new project.</a:t>
            </a:r>
          </a:p>
          <a:p>
            <a:pPr lvl="1"/>
            <a:r>
              <a:rPr lang="en-US" dirty="0"/>
              <a:t>Depends on the accuracy of the observed local control points.</a:t>
            </a:r>
          </a:p>
          <a:p>
            <a:pPr lvl="1"/>
            <a:endParaRPr lang="en-US" dirty="0"/>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19</a:t>
            </a:fld>
            <a:endParaRPr lang="en-US" dirty="0"/>
          </a:p>
        </p:txBody>
      </p:sp>
      <p:sp>
        <p:nvSpPr>
          <p:cNvPr id="12" name="Text Placeholder 11">
            <a:extLst>
              <a:ext uri="{FF2B5EF4-FFF2-40B4-BE49-F238E27FC236}">
                <a16:creationId xmlns:a16="http://schemas.microsoft.com/office/drawing/2014/main" id="{554B61B9-26F6-B304-92CD-03053DAAF2A8}"/>
              </a:ext>
            </a:extLst>
          </p:cNvPr>
          <p:cNvSpPr>
            <a:spLocks noGrp="1"/>
          </p:cNvSpPr>
          <p:nvPr>
            <p:ph type="body" idx="1"/>
          </p:nvPr>
        </p:nvSpPr>
        <p:spPr>
          <a:xfrm>
            <a:off x="2933700" y="2797255"/>
            <a:ext cx="3924300" cy="464499"/>
          </a:xfrm>
        </p:spPr>
        <p:txBody>
          <a:bodyPr/>
          <a:lstStyle/>
          <a:p>
            <a:r>
              <a:rPr lang="en-ZW" dirty="0"/>
              <a:t>B</a:t>
            </a:r>
            <a:r>
              <a:rPr lang="en-US" dirty="0" err="1"/>
              <a:t>ase</a:t>
            </a:r>
            <a:r>
              <a:rPr lang="en-US" dirty="0"/>
              <a:t> correction</a:t>
            </a:r>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3"/>
          </p:nvPr>
        </p:nvSpPr>
        <p:spPr>
          <a:xfrm>
            <a:off x="2933700" y="3251596"/>
            <a:ext cx="3943627" cy="3234264"/>
          </a:xfrm>
        </p:spPr>
        <p:txBody>
          <a:bodyPr>
            <a:normAutofit/>
          </a:bodyPr>
          <a:lstStyle/>
          <a:p>
            <a:pPr lvl="1"/>
            <a:r>
              <a:rPr lang="en-US" dirty="0"/>
              <a:t>It </a:t>
            </a:r>
            <a:r>
              <a:rPr lang="en-US" b="1" dirty="0"/>
              <a:t>virtually</a:t>
            </a:r>
            <a:r>
              <a:rPr lang="en-US" dirty="0"/>
              <a:t> shifts the position of the base station</a:t>
            </a:r>
          </a:p>
          <a:p>
            <a:pPr lvl="1"/>
            <a:r>
              <a:rPr lang="en-US" dirty="0"/>
              <a:t>Provides accurate positions based on a global system</a:t>
            </a:r>
          </a:p>
          <a:p>
            <a:pPr lvl="1"/>
            <a:r>
              <a:rPr lang="en-US" dirty="0"/>
              <a:t>Correction is ongoing for the duration of the survey.</a:t>
            </a:r>
          </a:p>
          <a:p>
            <a:pPr lvl="1"/>
            <a:r>
              <a:rPr lang="en-US" dirty="0"/>
              <a:t>Depends on the accuracy of the fixed base station's location.</a:t>
            </a:r>
          </a:p>
          <a:p>
            <a:endParaRPr lang="en-US" dirty="0"/>
          </a:p>
        </p:txBody>
      </p:sp>
    </p:spTree>
    <p:extLst>
      <p:ext uri="{BB962C8B-B14F-4D97-AF65-F5344CB8AC3E}">
        <p14:creationId xmlns:p14="http://schemas.microsoft.com/office/powerpoint/2010/main" val="10345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674013"/>
            <a:ext cx="2895600" cy="3269589"/>
          </a:xfrm>
        </p:spPr>
        <p:txBody>
          <a:bodyPr>
            <a:normAutofit/>
          </a:bodyPr>
          <a:lstStyle/>
          <a:p>
            <a:r>
              <a:rPr lang="en-US" dirty="0"/>
              <a:t>Control Surveys</a:t>
            </a:r>
          </a:p>
          <a:p>
            <a:r>
              <a:rPr lang="en-US" dirty="0"/>
              <a:t>GNSS</a:t>
            </a:r>
          </a:p>
          <a:p>
            <a:r>
              <a:rPr lang="en-US" dirty="0"/>
              <a:t>Field Corrections</a:t>
            </a:r>
          </a:p>
          <a:p>
            <a:r>
              <a:rPr lang="en-US" dirty="0"/>
              <a:t>DGPS setups</a:t>
            </a:r>
          </a:p>
          <a:p>
            <a:r>
              <a:rPr lang="en-US" dirty="0"/>
              <a:t>Procedure for corrections</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439BD5-A737-AEA9-8EEA-D7A2280FF0F1}"/>
              </a:ext>
            </a:extLst>
          </p:cNvPr>
          <p:cNvSpPr>
            <a:spLocks noGrp="1"/>
          </p:cNvSpPr>
          <p:nvPr>
            <p:ph type="title"/>
          </p:nvPr>
        </p:nvSpPr>
        <p:spPr>
          <a:xfrm>
            <a:off x="1014767" y="515818"/>
            <a:ext cx="3247662" cy="1917700"/>
          </a:xfrm>
        </p:spPr>
        <p:txBody>
          <a:bodyPr/>
          <a:lstStyle/>
          <a:p>
            <a:r>
              <a:rPr lang="en-US" dirty="0"/>
              <a:t>Base correction/ framework calibration </a:t>
            </a:r>
          </a:p>
        </p:txBody>
      </p:sp>
      <p:sp>
        <p:nvSpPr>
          <p:cNvPr id="10" name="Content Placeholder 9">
            <a:extLst>
              <a:ext uri="{FF2B5EF4-FFF2-40B4-BE49-F238E27FC236}">
                <a16:creationId xmlns:a16="http://schemas.microsoft.com/office/drawing/2014/main" id="{D158078B-A1EA-AA8E-7AD5-55F7B95C308A}"/>
              </a:ext>
            </a:extLst>
          </p:cNvPr>
          <p:cNvSpPr>
            <a:spLocks noGrp="1"/>
          </p:cNvSpPr>
          <p:nvPr>
            <p:ph sz="half" idx="16"/>
          </p:nvPr>
        </p:nvSpPr>
        <p:spPr>
          <a:xfrm>
            <a:off x="838200" y="2560205"/>
            <a:ext cx="3247662" cy="3491344"/>
          </a:xfrm>
        </p:spPr>
        <p:txBody>
          <a:bodyPr>
            <a:normAutofit/>
          </a:bodyPr>
          <a:lstStyle/>
          <a:p>
            <a:pPr marL="342900" indent="-342900">
              <a:buFont typeface="Arial" panose="020B0604020202020204" pitchFamily="34" charset="0"/>
              <a:buChar char="•"/>
            </a:pPr>
            <a:r>
              <a:rPr lang="en-US" sz="2000" dirty="0"/>
              <a:t>It is simply a translation/ vector (DX, DY, DZ).</a:t>
            </a:r>
          </a:p>
          <a:p>
            <a:pPr marL="342900" indent="-342900">
              <a:buFont typeface="Arial" panose="020B0604020202020204" pitchFamily="34" charset="0"/>
              <a:buChar char="•"/>
            </a:pPr>
            <a:r>
              <a:rPr lang="en-US" sz="2000" dirty="0"/>
              <a:t>A framework calibration is valid only if the controls and their target coordinates are in the same coordinate system.</a:t>
            </a:r>
          </a:p>
          <a:p>
            <a:endParaRPr lang="en-US" sz="2000" dirty="0"/>
          </a:p>
        </p:txBody>
      </p:sp>
      <p:sp>
        <p:nvSpPr>
          <p:cNvPr id="7" name="Slide Number Placeholder 6">
            <a:extLst>
              <a:ext uri="{FF2B5EF4-FFF2-40B4-BE49-F238E27FC236}">
                <a16:creationId xmlns:a16="http://schemas.microsoft.com/office/drawing/2014/main" id="{BDDAFD46-CBBA-1707-48F0-32430DD4843D}"/>
              </a:ext>
            </a:extLst>
          </p:cNvPr>
          <p:cNvSpPr>
            <a:spLocks noGrp="1"/>
          </p:cNvSpPr>
          <p:nvPr>
            <p:ph type="sldNum" sz="quarter" idx="12"/>
          </p:nvPr>
        </p:nvSpPr>
        <p:spPr/>
        <p:txBody>
          <a:bodyPr/>
          <a:lstStyle/>
          <a:p>
            <a:fld id="{A49DFD55-3C28-40EF-9E31-A92D2E4017FF}" type="slidenum">
              <a:rPr lang="en-US" smtClean="0"/>
              <a:pPr/>
              <a:t>20</a:t>
            </a:fld>
            <a:endParaRPr lang="en-US" dirty="0"/>
          </a:p>
        </p:txBody>
      </p:sp>
      <p:sp>
        <p:nvSpPr>
          <p:cNvPr id="11" name="Isosceles Triangle 10">
            <a:extLst>
              <a:ext uri="{FF2B5EF4-FFF2-40B4-BE49-F238E27FC236}">
                <a16:creationId xmlns:a16="http://schemas.microsoft.com/office/drawing/2014/main" id="{474A3AE5-9FD9-5154-0994-4A55D1A30F0C}"/>
              </a:ext>
            </a:extLst>
          </p:cNvPr>
          <p:cNvSpPr/>
          <p:nvPr/>
        </p:nvSpPr>
        <p:spPr>
          <a:xfrm>
            <a:off x="4887884" y="4904510"/>
            <a:ext cx="349135" cy="232756"/>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A8CD3D-C04C-EBA4-C05F-96518CB8F2BF}"/>
              </a:ext>
            </a:extLst>
          </p:cNvPr>
          <p:cNvSpPr/>
          <p:nvPr/>
        </p:nvSpPr>
        <p:spPr>
          <a:xfrm>
            <a:off x="6749935" y="1709765"/>
            <a:ext cx="2743200" cy="25962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9D291E36-4E57-D29E-6DEC-FB09680EECAD}"/>
              </a:ext>
            </a:extLst>
          </p:cNvPr>
          <p:cNvSpPr/>
          <p:nvPr/>
        </p:nvSpPr>
        <p:spPr>
          <a:xfrm>
            <a:off x="5689906" y="4671638"/>
            <a:ext cx="349135" cy="232756"/>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8B02D9F-4764-DFBF-F4FC-865C2A6E092A}"/>
              </a:ext>
            </a:extLst>
          </p:cNvPr>
          <p:cNvSpPr/>
          <p:nvPr/>
        </p:nvSpPr>
        <p:spPr>
          <a:xfrm>
            <a:off x="10517991" y="3221115"/>
            <a:ext cx="349135" cy="232756"/>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2E90FE18-C867-1223-40D2-CD9F0CF79616}"/>
              </a:ext>
            </a:extLst>
          </p:cNvPr>
          <p:cNvCxnSpPr>
            <a:stCxn id="11" idx="5"/>
          </p:cNvCxnSpPr>
          <p:nvPr/>
        </p:nvCxnSpPr>
        <p:spPr>
          <a:xfrm flipV="1">
            <a:off x="5149735" y="4904394"/>
            <a:ext cx="386541" cy="116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72BF9608-5BA0-8C44-656C-840ABB13DEAF}"/>
              </a:ext>
            </a:extLst>
          </p:cNvPr>
          <p:cNvSpPr txBox="1"/>
          <p:nvPr/>
        </p:nvSpPr>
        <p:spPr>
          <a:xfrm>
            <a:off x="4426762" y="4699232"/>
            <a:ext cx="540171" cy="369332"/>
          </a:xfrm>
          <a:prstGeom prst="rect">
            <a:avLst/>
          </a:prstGeom>
          <a:noFill/>
        </p:spPr>
        <p:txBody>
          <a:bodyPr wrap="square" rtlCol="0">
            <a:spAutoFit/>
          </a:bodyPr>
          <a:lstStyle/>
          <a:p>
            <a:r>
              <a:rPr lang="en-ZW" dirty="0" err="1"/>
              <a:t>rp</a:t>
            </a:r>
            <a:endParaRPr lang="en-US" dirty="0"/>
          </a:p>
        </p:txBody>
      </p:sp>
      <p:sp>
        <p:nvSpPr>
          <p:cNvPr id="27" name="TextBox 26">
            <a:extLst>
              <a:ext uri="{FF2B5EF4-FFF2-40B4-BE49-F238E27FC236}">
                <a16:creationId xmlns:a16="http://schemas.microsoft.com/office/drawing/2014/main" id="{FD079199-D2F2-9531-E2AC-6EAB24B4C785}"/>
              </a:ext>
            </a:extLst>
          </p:cNvPr>
          <p:cNvSpPr txBox="1"/>
          <p:nvPr/>
        </p:nvSpPr>
        <p:spPr>
          <a:xfrm>
            <a:off x="6030806" y="4836222"/>
            <a:ext cx="1557110" cy="646331"/>
          </a:xfrm>
          <a:prstGeom prst="rect">
            <a:avLst/>
          </a:prstGeom>
          <a:noFill/>
        </p:spPr>
        <p:txBody>
          <a:bodyPr wrap="square" rtlCol="0">
            <a:spAutoFit/>
          </a:bodyPr>
          <a:lstStyle/>
          <a:p>
            <a:r>
              <a:rPr lang="en-ZW" dirty="0"/>
              <a:t>Translated point</a:t>
            </a:r>
            <a:endParaRPr lang="en-US" dirty="0"/>
          </a:p>
        </p:txBody>
      </p:sp>
      <p:sp>
        <p:nvSpPr>
          <p:cNvPr id="28" name="TextBox 27">
            <a:extLst>
              <a:ext uri="{FF2B5EF4-FFF2-40B4-BE49-F238E27FC236}">
                <a16:creationId xmlns:a16="http://schemas.microsoft.com/office/drawing/2014/main" id="{2BE0E6DA-7CF9-4118-9C83-4679EF07F149}"/>
              </a:ext>
            </a:extLst>
          </p:cNvPr>
          <p:cNvSpPr txBox="1"/>
          <p:nvPr/>
        </p:nvSpPr>
        <p:spPr>
          <a:xfrm>
            <a:off x="9879574" y="2684713"/>
            <a:ext cx="987552" cy="646331"/>
          </a:xfrm>
          <a:prstGeom prst="rect">
            <a:avLst/>
          </a:prstGeom>
          <a:noFill/>
        </p:spPr>
        <p:txBody>
          <a:bodyPr wrap="square" rtlCol="0">
            <a:spAutoFit/>
          </a:bodyPr>
          <a:lstStyle/>
          <a:p>
            <a:r>
              <a:rPr lang="en-ZW" dirty="0"/>
              <a:t>Control point</a:t>
            </a:r>
            <a:endParaRPr lang="en-US" dirty="0"/>
          </a:p>
        </p:txBody>
      </p:sp>
    </p:spTree>
    <p:extLst>
      <p:ext uri="{BB962C8B-B14F-4D97-AF65-F5344CB8AC3E}">
        <p14:creationId xmlns:p14="http://schemas.microsoft.com/office/powerpoint/2010/main" val="221625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5BD99-E9D4-BCE9-D5FE-ECC12ABF209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F68F2BC-7D84-86AC-A3E9-FB7DBDF6EF0E}"/>
              </a:ext>
            </a:extLst>
          </p:cNvPr>
          <p:cNvSpPr>
            <a:spLocks noGrp="1"/>
          </p:cNvSpPr>
          <p:nvPr>
            <p:ph type="title"/>
          </p:nvPr>
        </p:nvSpPr>
        <p:spPr/>
        <p:txBody>
          <a:bodyPr/>
          <a:lstStyle/>
          <a:p>
            <a:r>
              <a:rPr lang="en-US" dirty="0"/>
              <a:t>Site Calibration/ localization </a:t>
            </a:r>
          </a:p>
        </p:txBody>
      </p:sp>
      <p:sp>
        <p:nvSpPr>
          <p:cNvPr id="10" name="Content Placeholder 9">
            <a:extLst>
              <a:ext uri="{FF2B5EF4-FFF2-40B4-BE49-F238E27FC236}">
                <a16:creationId xmlns:a16="http://schemas.microsoft.com/office/drawing/2014/main" id="{B7DC58A6-0672-ADC8-221F-1BC376369362}"/>
              </a:ext>
            </a:extLst>
          </p:cNvPr>
          <p:cNvSpPr>
            <a:spLocks noGrp="1"/>
          </p:cNvSpPr>
          <p:nvPr>
            <p:ph sz="half" idx="16"/>
          </p:nvPr>
        </p:nvSpPr>
        <p:spPr/>
        <p:txBody>
          <a:bodyPr>
            <a:normAutofit fontScale="92500"/>
          </a:bodyPr>
          <a:lstStyle/>
          <a:p>
            <a:pPr marL="342900" indent="-342900" algn="ctr">
              <a:buFont typeface="Arial" panose="020B0604020202020204" pitchFamily="34" charset="0"/>
              <a:buChar char="•"/>
            </a:pPr>
            <a:r>
              <a:rPr lang="en-US" sz="2000" dirty="0"/>
              <a:t>It is not only a translation, there is also rotation and scaling. </a:t>
            </a:r>
          </a:p>
          <a:p>
            <a:pPr marL="342900" indent="-342900" algn="ctr">
              <a:buFont typeface="Arial" panose="020B0604020202020204" pitchFamily="34" charset="0"/>
              <a:buChar char="•"/>
            </a:pPr>
            <a:r>
              <a:rPr lang="en-US" sz="2000" dirty="0"/>
              <a:t>Its relating two datums in a large locality. </a:t>
            </a:r>
          </a:p>
          <a:p>
            <a:pPr marL="342900" indent="-342900" algn="ctr">
              <a:buFont typeface="Arial" panose="020B0604020202020204" pitchFamily="34" charset="0"/>
              <a:buChar char="•"/>
            </a:pPr>
            <a:r>
              <a:rPr lang="en-US" sz="2000" dirty="0"/>
              <a:t>They are 4 or 7 parameter transformations such as Bursa-Wolf or </a:t>
            </a:r>
            <a:r>
              <a:rPr lang="en-US" sz="2000" dirty="0" err="1"/>
              <a:t>Molodensky</a:t>
            </a:r>
            <a:r>
              <a:rPr lang="en-US" sz="2000" dirty="0"/>
              <a:t>.</a:t>
            </a:r>
          </a:p>
          <a:p>
            <a:endParaRPr lang="en-US" dirty="0"/>
          </a:p>
        </p:txBody>
      </p:sp>
      <p:sp>
        <p:nvSpPr>
          <p:cNvPr id="7" name="Slide Number Placeholder 6">
            <a:extLst>
              <a:ext uri="{FF2B5EF4-FFF2-40B4-BE49-F238E27FC236}">
                <a16:creationId xmlns:a16="http://schemas.microsoft.com/office/drawing/2014/main" id="{F7E694FB-9E60-5EE5-26F4-6CB81F16E461}"/>
              </a:ext>
            </a:extLst>
          </p:cNvPr>
          <p:cNvSpPr>
            <a:spLocks noGrp="1"/>
          </p:cNvSpPr>
          <p:nvPr>
            <p:ph type="sldNum" sz="quarter" idx="12"/>
          </p:nvPr>
        </p:nvSpPr>
        <p:spPr/>
        <p:txBody>
          <a:bodyPr/>
          <a:lstStyle/>
          <a:p>
            <a:fld id="{A49DFD55-3C28-40EF-9E31-A92D2E4017FF}" type="slidenum">
              <a:rPr lang="en-US" smtClean="0"/>
              <a:pPr/>
              <a:t>21</a:t>
            </a:fld>
            <a:endParaRPr lang="en-US" dirty="0"/>
          </a:p>
        </p:txBody>
      </p:sp>
      <p:sp>
        <p:nvSpPr>
          <p:cNvPr id="11" name="Isosceles Triangle 10">
            <a:extLst>
              <a:ext uri="{FF2B5EF4-FFF2-40B4-BE49-F238E27FC236}">
                <a16:creationId xmlns:a16="http://schemas.microsoft.com/office/drawing/2014/main" id="{9A2D8115-C1B5-8E9B-4D15-3FF507E9AD15}"/>
              </a:ext>
            </a:extLst>
          </p:cNvPr>
          <p:cNvSpPr/>
          <p:nvPr/>
        </p:nvSpPr>
        <p:spPr>
          <a:xfrm>
            <a:off x="4887884" y="4904510"/>
            <a:ext cx="349135" cy="232756"/>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BF14FA-747A-D5EB-0B23-09F738F1D42B}"/>
              </a:ext>
            </a:extLst>
          </p:cNvPr>
          <p:cNvSpPr/>
          <p:nvPr/>
        </p:nvSpPr>
        <p:spPr>
          <a:xfrm>
            <a:off x="5414356" y="3570248"/>
            <a:ext cx="792480" cy="40864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56F2987-9C27-7FE8-02DB-7D26DB5739AC}"/>
              </a:ext>
            </a:extLst>
          </p:cNvPr>
          <p:cNvSpPr/>
          <p:nvPr/>
        </p:nvSpPr>
        <p:spPr>
          <a:xfrm>
            <a:off x="4788131" y="1296787"/>
            <a:ext cx="349135" cy="232756"/>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7BA889C2-FB97-526A-9544-D2B1ECD6565D}"/>
              </a:ext>
            </a:extLst>
          </p:cNvPr>
          <p:cNvSpPr/>
          <p:nvPr/>
        </p:nvSpPr>
        <p:spPr>
          <a:xfrm>
            <a:off x="10517991" y="3221115"/>
            <a:ext cx="349135" cy="232756"/>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60A56CE-2795-37A2-7C65-45C018152349}"/>
              </a:ext>
            </a:extLst>
          </p:cNvPr>
          <p:cNvCxnSpPr>
            <a:cxnSpLocks/>
            <a:stCxn id="13" idx="4"/>
            <a:endCxn id="14" idx="1"/>
          </p:cNvCxnSpPr>
          <p:nvPr/>
        </p:nvCxnSpPr>
        <p:spPr>
          <a:xfrm>
            <a:off x="5137266" y="1529543"/>
            <a:ext cx="5468009" cy="180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C1D330-2610-99EC-AC8A-C6F5F0D211F1}"/>
              </a:ext>
            </a:extLst>
          </p:cNvPr>
          <p:cNvCxnSpPr>
            <a:stCxn id="13" idx="4"/>
            <a:endCxn id="11" idx="5"/>
          </p:cNvCxnSpPr>
          <p:nvPr/>
        </p:nvCxnSpPr>
        <p:spPr>
          <a:xfrm>
            <a:off x="5137266" y="1529543"/>
            <a:ext cx="12469" cy="3491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9CD566-1B5B-E878-0E5F-AE343AEABA70}"/>
              </a:ext>
            </a:extLst>
          </p:cNvPr>
          <p:cNvCxnSpPr>
            <a:stCxn id="11" idx="5"/>
            <a:endCxn id="14" idx="3"/>
          </p:cNvCxnSpPr>
          <p:nvPr/>
        </p:nvCxnSpPr>
        <p:spPr>
          <a:xfrm flipV="1">
            <a:off x="5149735" y="3453871"/>
            <a:ext cx="5542824" cy="1567017"/>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B74065-5D12-D130-A650-1FEA16D620D5}"/>
              </a:ext>
            </a:extLst>
          </p:cNvPr>
          <p:cNvSpPr txBox="1"/>
          <p:nvPr/>
        </p:nvSpPr>
        <p:spPr>
          <a:xfrm>
            <a:off x="5151120" y="5068978"/>
            <a:ext cx="526472" cy="369332"/>
          </a:xfrm>
          <a:prstGeom prst="rect">
            <a:avLst/>
          </a:prstGeom>
          <a:noFill/>
        </p:spPr>
        <p:txBody>
          <a:bodyPr wrap="square" rtlCol="0">
            <a:spAutoFit/>
          </a:bodyPr>
          <a:lstStyle/>
          <a:p>
            <a:r>
              <a:rPr lang="en-ZW" dirty="0"/>
              <a:t>rp1</a:t>
            </a:r>
            <a:endParaRPr lang="en-US" dirty="0"/>
          </a:p>
        </p:txBody>
      </p:sp>
      <p:sp>
        <p:nvSpPr>
          <p:cNvPr id="3" name="TextBox 2">
            <a:extLst>
              <a:ext uri="{FF2B5EF4-FFF2-40B4-BE49-F238E27FC236}">
                <a16:creationId xmlns:a16="http://schemas.microsoft.com/office/drawing/2014/main" id="{ABEB3BA3-4AFE-D938-C986-42B4B61B6075}"/>
              </a:ext>
            </a:extLst>
          </p:cNvPr>
          <p:cNvSpPr txBox="1"/>
          <p:nvPr/>
        </p:nvSpPr>
        <p:spPr>
          <a:xfrm>
            <a:off x="5237019" y="1042737"/>
            <a:ext cx="602515" cy="369332"/>
          </a:xfrm>
          <a:prstGeom prst="rect">
            <a:avLst/>
          </a:prstGeom>
          <a:noFill/>
        </p:spPr>
        <p:txBody>
          <a:bodyPr wrap="square" rtlCol="0">
            <a:spAutoFit/>
          </a:bodyPr>
          <a:lstStyle/>
          <a:p>
            <a:r>
              <a:rPr lang="en-ZW" dirty="0"/>
              <a:t>rp2</a:t>
            </a:r>
            <a:endParaRPr lang="en-US" dirty="0"/>
          </a:p>
        </p:txBody>
      </p:sp>
      <p:sp>
        <p:nvSpPr>
          <p:cNvPr id="4" name="TextBox 3">
            <a:extLst>
              <a:ext uri="{FF2B5EF4-FFF2-40B4-BE49-F238E27FC236}">
                <a16:creationId xmlns:a16="http://schemas.microsoft.com/office/drawing/2014/main" id="{0F86AA0C-C58A-F492-E406-B31551D1D445}"/>
              </a:ext>
            </a:extLst>
          </p:cNvPr>
          <p:cNvSpPr txBox="1"/>
          <p:nvPr/>
        </p:nvSpPr>
        <p:spPr>
          <a:xfrm>
            <a:off x="10373350" y="2646947"/>
            <a:ext cx="581060" cy="369332"/>
          </a:xfrm>
          <a:prstGeom prst="rect">
            <a:avLst/>
          </a:prstGeom>
          <a:noFill/>
        </p:spPr>
        <p:txBody>
          <a:bodyPr wrap="square" rtlCol="0">
            <a:spAutoFit/>
          </a:bodyPr>
          <a:lstStyle/>
          <a:p>
            <a:r>
              <a:rPr lang="en-ZW" dirty="0"/>
              <a:t>rp3</a:t>
            </a:r>
            <a:endParaRPr lang="en-US" dirty="0"/>
          </a:p>
        </p:txBody>
      </p:sp>
      <p:sp>
        <p:nvSpPr>
          <p:cNvPr id="5" name="TextBox 4">
            <a:extLst>
              <a:ext uri="{FF2B5EF4-FFF2-40B4-BE49-F238E27FC236}">
                <a16:creationId xmlns:a16="http://schemas.microsoft.com/office/drawing/2014/main" id="{AA6108D9-B29A-4935-2510-D253B3703180}"/>
              </a:ext>
            </a:extLst>
          </p:cNvPr>
          <p:cNvSpPr txBox="1"/>
          <p:nvPr/>
        </p:nvSpPr>
        <p:spPr>
          <a:xfrm>
            <a:off x="5580992" y="3211016"/>
            <a:ext cx="1116677" cy="369332"/>
          </a:xfrm>
          <a:prstGeom prst="rect">
            <a:avLst/>
          </a:prstGeom>
          <a:noFill/>
        </p:spPr>
        <p:txBody>
          <a:bodyPr wrap="square" rtlCol="0">
            <a:spAutoFit/>
          </a:bodyPr>
          <a:lstStyle/>
          <a:p>
            <a:r>
              <a:rPr lang="en-ZW" dirty="0"/>
              <a:t>project</a:t>
            </a:r>
            <a:endParaRPr lang="en-US" dirty="0"/>
          </a:p>
        </p:txBody>
      </p:sp>
    </p:spTree>
    <p:extLst>
      <p:ext uri="{BB962C8B-B14F-4D97-AF65-F5344CB8AC3E}">
        <p14:creationId xmlns:p14="http://schemas.microsoft.com/office/powerpoint/2010/main" val="210577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CDA16-9734-0A6A-F3A1-F2210B8DEDA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5005DC5-795B-B573-C5E0-CFB8AA1DAE34}"/>
              </a:ext>
            </a:extLst>
          </p:cNvPr>
          <p:cNvSpPr txBox="1">
            <a:spLocks/>
          </p:cNvSpPr>
          <p:nvPr/>
        </p:nvSpPr>
        <p:spPr>
          <a:xfrm>
            <a:off x="7705225" y="1265060"/>
            <a:ext cx="4179570" cy="33773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a:lnSpc>
                <a:spcPct val="115000"/>
              </a:lnSpc>
              <a:spcAft>
                <a:spcPts val="800"/>
              </a:spcAft>
              <a:buNone/>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MAIN DGPS EQUIPMENT SETUPS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133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B00805-AC63-435A-6C78-A677E6006ED2}"/>
              </a:ext>
            </a:extLst>
          </p:cNvPr>
          <p:cNvSpPr>
            <a:spLocks noGrp="1"/>
          </p:cNvSpPr>
          <p:nvPr>
            <p:ph type="ctrTitle"/>
          </p:nvPr>
        </p:nvSpPr>
        <p:spPr>
          <a:xfrm>
            <a:off x="532436" y="2696308"/>
            <a:ext cx="11165852" cy="3842603"/>
          </a:xfrm>
        </p:spPr>
        <p:txBody>
          <a:bodyPr/>
          <a:lstStyle/>
          <a:p>
            <a:r>
              <a:rPr lang="en-US" sz="1800" dirty="0"/>
              <a:t>The key difference is that a Base/Rover setup uses a locally established base station, while a CORS (Continuously Operating Reference Station) setup uses a network of remote, permanent base stations to provide differential corrections. The CORS setup offers broader coverage, greater reliability, and improved accuracy by modeling regional atmospheric errors, whereas the local Base/Rover setup provides independence from internet connections and subscription fees but is limited by baseline distance and potential signal obstructions. </a:t>
            </a:r>
            <a:br>
              <a:rPr lang="en-US" sz="1800" dirty="0"/>
            </a:br>
            <a:endParaRPr lang="en-US" sz="1800" dirty="0"/>
          </a:p>
        </p:txBody>
      </p:sp>
      <p:sp>
        <p:nvSpPr>
          <p:cNvPr id="7" name="Slide Number Placeholder 6">
            <a:extLst>
              <a:ext uri="{FF2B5EF4-FFF2-40B4-BE49-F238E27FC236}">
                <a16:creationId xmlns:a16="http://schemas.microsoft.com/office/drawing/2014/main" id="{A721D3A8-81D4-2238-1860-0FD2D72A435A}"/>
              </a:ext>
            </a:extLst>
          </p:cNvPr>
          <p:cNvSpPr>
            <a:spLocks noGrp="1"/>
          </p:cNvSpPr>
          <p:nvPr>
            <p:ph type="sldNum" sz="quarter" idx="4294967295"/>
          </p:nvPr>
        </p:nvSpPr>
        <p:spPr>
          <a:xfrm>
            <a:off x="11204575" y="6356350"/>
            <a:ext cx="987425" cy="365125"/>
          </a:xfrm>
        </p:spPr>
        <p:txBody>
          <a:bodyPr/>
          <a:lstStyle/>
          <a:p>
            <a:fld id="{A49DFD55-3C28-40EF-9E31-A92D2E4017FF}" type="slidenum">
              <a:rPr lang="en-US" smtClean="0"/>
              <a:pPr/>
              <a:t>23</a:t>
            </a:fld>
            <a:endParaRPr lang="en-US" dirty="0"/>
          </a:p>
        </p:txBody>
      </p:sp>
    </p:spTree>
    <p:extLst>
      <p:ext uri="{BB962C8B-B14F-4D97-AF65-F5344CB8AC3E}">
        <p14:creationId xmlns:p14="http://schemas.microsoft.com/office/powerpoint/2010/main" val="2579523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D46BC-5541-3CAF-31A2-E94AE036B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2156A-37C2-BC88-7AD4-9BF2D048ED8C}"/>
              </a:ext>
            </a:extLst>
          </p:cNvPr>
          <p:cNvSpPr>
            <a:spLocks noGrp="1"/>
          </p:cNvSpPr>
          <p:nvPr>
            <p:ph type="title"/>
          </p:nvPr>
        </p:nvSpPr>
        <p:spPr>
          <a:xfrm>
            <a:off x="2933700" y="568961"/>
            <a:ext cx="8420100" cy="1243510"/>
          </a:xfrm>
        </p:spPr>
        <p:txBody>
          <a:bodyPr/>
          <a:lstStyle/>
          <a:p>
            <a:r>
              <a:rPr lang="en-ZW" dirty="0"/>
              <a:t>DGPS BASE</a:t>
            </a:r>
            <a:r>
              <a:rPr lang="en-US" dirty="0"/>
              <a:t> stations TYPES</a:t>
            </a:r>
          </a:p>
        </p:txBody>
      </p:sp>
      <p:sp>
        <p:nvSpPr>
          <p:cNvPr id="3" name="Text Placeholder 2">
            <a:extLst>
              <a:ext uri="{FF2B5EF4-FFF2-40B4-BE49-F238E27FC236}">
                <a16:creationId xmlns:a16="http://schemas.microsoft.com/office/drawing/2014/main" id="{167C1639-D091-B438-97ED-2053FF387F43}"/>
              </a:ext>
            </a:extLst>
          </p:cNvPr>
          <p:cNvSpPr>
            <a:spLocks noGrp="1"/>
          </p:cNvSpPr>
          <p:nvPr>
            <p:ph type="body" idx="1"/>
          </p:nvPr>
        </p:nvSpPr>
        <p:spPr>
          <a:xfrm>
            <a:off x="2819678" y="2332756"/>
            <a:ext cx="3924300" cy="464499"/>
          </a:xfrm>
        </p:spPr>
        <p:txBody>
          <a:bodyPr/>
          <a:lstStyle/>
          <a:p>
            <a:r>
              <a:rPr lang="en-ZW" dirty="0"/>
              <a:t>PERMANET BASE</a:t>
            </a:r>
            <a:endParaRPr lang="en-US" dirty="0"/>
          </a:p>
        </p:txBody>
      </p:sp>
      <p:pic>
        <p:nvPicPr>
          <p:cNvPr id="8" name="Content Placeholder 7">
            <a:extLst>
              <a:ext uri="{FF2B5EF4-FFF2-40B4-BE49-F238E27FC236}">
                <a16:creationId xmlns:a16="http://schemas.microsoft.com/office/drawing/2014/main" id="{F37F618D-776C-772B-EA14-711046D0C803}"/>
              </a:ext>
            </a:extLst>
          </p:cNvPr>
          <p:cNvPicPr>
            <a:picLocks noGrp="1" noChangeAspect="1"/>
          </p:cNvPicPr>
          <p:nvPr>
            <p:ph sz="half" idx="13"/>
          </p:nvPr>
        </p:nvPicPr>
        <p:blipFill>
          <a:blip r:embed="rId3"/>
          <a:srcRect l="11333" r="11333"/>
          <a:stretch/>
        </p:blipFill>
        <p:spPr>
          <a:xfrm>
            <a:off x="2306320" y="2797256"/>
            <a:ext cx="3803396" cy="3688604"/>
          </a:xfrm>
        </p:spPr>
      </p:pic>
      <p:sp>
        <p:nvSpPr>
          <p:cNvPr id="4" name="Text Placeholder 3">
            <a:extLst>
              <a:ext uri="{FF2B5EF4-FFF2-40B4-BE49-F238E27FC236}">
                <a16:creationId xmlns:a16="http://schemas.microsoft.com/office/drawing/2014/main" id="{7770CCCB-EB16-BB7B-320E-CB9D8BF3F722}"/>
              </a:ext>
            </a:extLst>
          </p:cNvPr>
          <p:cNvSpPr>
            <a:spLocks noGrp="1"/>
          </p:cNvSpPr>
          <p:nvPr>
            <p:ph type="body" sz="quarter" idx="3"/>
          </p:nvPr>
        </p:nvSpPr>
        <p:spPr>
          <a:xfrm>
            <a:off x="7264400" y="2299586"/>
            <a:ext cx="3943627" cy="464499"/>
          </a:xfrm>
        </p:spPr>
        <p:txBody>
          <a:bodyPr/>
          <a:lstStyle/>
          <a:p>
            <a:r>
              <a:rPr lang="en-ZW" dirty="0"/>
              <a:t>TEMPORARY BASE</a:t>
            </a:r>
            <a:endParaRPr lang="en-US" dirty="0"/>
          </a:p>
        </p:txBody>
      </p:sp>
      <p:pic>
        <p:nvPicPr>
          <p:cNvPr id="10" name="Content Placeholder 9">
            <a:extLst>
              <a:ext uri="{FF2B5EF4-FFF2-40B4-BE49-F238E27FC236}">
                <a16:creationId xmlns:a16="http://schemas.microsoft.com/office/drawing/2014/main" id="{107A0860-3B61-F1FC-3D13-766CB9F58AB6}"/>
              </a:ext>
            </a:extLst>
          </p:cNvPr>
          <p:cNvPicPr>
            <a:picLocks noGrp="1" noChangeAspect="1"/>
          </p:cNvPicPr>
          <p:nvPr>
            <p:ph sz="half" idx="14"/>
          </p:nvPr>
        </p:nvPicPr>
        <p:blipFill>
          <a:blip r:embed="rId4"/>
          <a:srcRect/>
          <a:stretch/>
        </p:blipFill>
        <p:spPr>
          <a:xfrm>
            <a:off x="7264400" y="2764086"/>
            <a:ext cx="3505200" cy="3722440"/>
          </a:xfrm>
        </p:spPr>
      </p:pic>
    </p:spTree>
    <p:extLst>
      <p:ext uri="{BB962C8B-B14F-4D97-AF65-F5344CB8AC3E}">
        <p14:creationId xmlns:p14="http://schemas.microsoft.com/office/powerpoint/2010/main" val="132161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EC494-DC44-4337-0C38-38817CE273C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E856BE1-5264-EEFA-611C-F07E6E69A258}"/>
              </a:ext>
            </a:extLst>
          </p:cNvPr>
          <p:cNvSpPr>
            <a:spLocks noGrp="1"/>
          </p:cNvSpPr>
          <p:nvPr>
            <p:ph type="title"/>
          </p:nvPr>
        </p:nvSpPr>
        <p:spPr>
          <a:xfrm>
            <a:off x="1322318" y="268361"/>
            <a:ext cx="7288282" cy="1015007"/>
          </a:xfrm>
        </p:spPr>
        <p:txBody>
          <a:bodyPr/>
          <a:lstStyle/>
          <a:p>
            <a:pPr>
              <a:lnSpc>
                <a:spcPts val="1950"/>
              </a:lnSpc>
              <a:spcAft>
                <a:spcPts val="800"/>
              </a:spcAft>
            </a:pPr>
            <a:r>
              <a:rPr lang="en-US" sz="2800" kern="0" dirty="0">
                <a:solidFill>
                  <a:srgbClr val="001D35"/>
                </a:solidFill>
                <a:effectLst/>
                <a:latin typeface="Arial" panose="020B0604020202020204" pitchFamily="34" charset="0"/>
                <a:ea typeface="Times New Roman" panose="02020603050405020304" pitchFamily="18" charset="0"/>
                <a:cs typeface="Times New Roman" panose="02020603050405020304" pitchFamily="18" charset="0"/>
              </a:rPr>
              <a:t>Local Base/Rover Setup</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9" name="Content Placeholder 8">
            <a:extLst>
              <a:ext uri="{FF2B5EF4-FFF2-40B4-BE49-F238E27FC236}">
                <a16:creationId xmlns:a16="http://schemas.microsoft.com/office/drawing/2014/main" id="{5230AF05-957D-ECF7-D54C-6562F3A8CC51}"/>
              </a:ext>
            </a:extLst>
          </p:cNvPr>
          <p:cNvSpPr>
            <a:spLocks noGrp="1"/>
          </p:cNvSpPr>
          <p:nvPr>
            <p:ph sz="half" idx="2"/>
          </p:nvPr>
        </p:nvSpPr>
        <p:spPr>
          <a:xfrm>
            <a:off x="1322388" y="1283368"/>
            <a:ext cx="8705532" cy="4886762"/>
          </a:xfrm>
        </p:spPr>
        <p:txBody>
          <a:bodyPr>
            <a:normAutofit fontScale="55000" lnSpcReduction="20000"/>
          </a:bodyPr>
          <a:lstStyle/>
          <a:p>
            <a:pPr marL="342900" lvl="0" indent="-342900">
              <a:lnSpc>
                <a:spcPts val="1650"/>
              </a:lnSpc>
              <a:spcAft>
                <a:spcPts val="600"/>
              </a:spcAft>
              <a:buSzPts val="1000"/>
              <a:buFont typeface="Symbol" panose="05050102010706020507" pitchFamily="18" charset="2"/>
              <a:buChar char=""/>
              <a:tabLst>
                <a:tab pos="457200" algn="l"/>
              </a:tabLst>
            </a:pPr>
            <a:r>
              <a:rPr lang="en-US" sz="2500" b="1" kern="0" dirty="0">
                <a:effectLst/>
                <a:latin typeface="Arial" panose="020B0604020202020204" pitchFamily="34" charset="0"/>
                <a:ea typeface="Times New Roman" panose="02020603050405020304" pitchFamily="18" charset="0"/>
                <a:cs typeface="Times New Roman" panose="02020603050405020304" pitchFamily="18" charset="0"/>
              </a:rPr>
              <a:t>Components:</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ts val="1650"/>
              </a:lnSpc>
              <a:spcAft>
                <a:spcPts val="600"/>
              </a:spcAft>
              <a:buNone/>
            </a:pPr>
            <a:r>
              <a:rPr lang="en-US" sz="2500" b="0" dirty="0"/>
              <a:t>A single, temporary base receiver set up over a known point at the job site, and a rover receiver. </a:t>
            </a:r>
          </a:p>
          <a:p>
            <a:pPr marL="342900" lvl="0" indent="-342900">
              <a:lnSpc>
                <a:spcPts val="1650"/>
              </a:lnSpc>
              <a:spcAft>
                <a:spcPts val="600"/>
              </a:spcAft>
              <a:buSzPts val="1000"/>
              <a:buFont typeface="Symbol" panose="05050102010706020507" pitchFamily="18" charset="2"/>
              <a:buChar char=""/>
              <a:tabLst>
                <a:tab pos="457200" algn="l"/>
              </a:tabLst>
            </a:pPr>
            <a:r>
              <a:rPr lang="en-US" sz="2500" b="1" kern="0" dirty="0">
                <a:effectLst/>
                <a:latin typeface="Arial" panose="020B0604020202020204" pitchFamily="34" charset="0"/>
                <a:ea typeface="Times New Roman" panose="02020603050405020304" pitchFamily="18" charset="0"/>
                <a:cs typeface="Times New Roman" panose="02020603050405020304" pitchFamily="18" charset="0"/>
              </a:rPr>
              <a:t>Corrections:</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ts val="1650"/>
              </a:lnSpc>
              <a:spcAft>
                <a:spcPts val="600"/>
              </a:spcAft>
              <a:buNone/>
            </a:pPr>
            <a:r>
              <a:rPr lang="en-US" sz="2500" b="0" kern="0" spc="10" dirty="0">
                <a:latin typeface="Arial" panose="020B0604020202020204" pitchFamily="34" charset="0"/>
                <a:cs typeface="Times New Roman" panose="02020603050405020304" pitchFamily="18" charset="0"/>
              </a:rPr>
              <a:t>The base station collects data and transmits correction signals, typically via radio or cellular connection, to the local rover</a:t>
            </a:r>
            <a:r>
              <a:rPr lang="en-US" sz="2500" kern="0" spc="10" dirty="0">
                <a:latin typeface="Arial" panose="020B0604020202020204" pitchFamily="34" charset="0"/>
                <a:cs typeface="Times New Roman" panose="02020603050405020304" pitchFamily="18" charset="0"/>
              </a:rPr>
              <a:t>. </a:t>
            </a:r>
          </a:p>
          <a:p>
            <a:pPr marL="342900" lvl="0" indent="-342900">
              <a:lnSpc>
                <a:spcPts val="1650"/>
              </a:lnSpc>
              <a:spcAft>
                <a:spcPts val="600"/>
              </a:spcAft>
              <a:buSzPts val="1000"/>
              <a:buFont typeface="Symbol" panose="05050102010706020507" pitchFamily="18" charset="2"/>
              <a:buChar char=""/>
              <a:tabLst>
                <a:tab pos="457200" algn="l"/>
              </a:tabLst>
            </a:pPr>
            <a:r>
              <a:rPr lang="en-US" sz="2500" b="1" kern="0" dirty="0">
                <a:effectLst/>
                <a:latin typeface="Arial" panose="020B0604020202020204" pitchFamily="34" charset="0"/>
                <a:ea typeface="Times New Roman" panose="02020603050405020304" pitchFamily="18" charset="0"/>
                <a:cs typeface="Times New Roman" panose="02020603050405020304" pitchFamily="18" charset="0"/>
              </a:rPr>
              <a:t>Pros:</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50"/>
              </a:lnSpc>
              <a:spcAft>
                <a:spcPts val="600"/>
              </a:spcAft>
              <a:buSzPts val="1000"/>
              <a:buFont typeface="Courier New" panose="02070309020205020404" pitchFamily="49" charset="0"/>
              <a:buChar char="o"/>
              <a:tabLst>
                <a:tab pos="914400" algn="l"/>
              </a:tabLst>
            </a:pPr>
            <a:r>
              <a:rPr lang="en-US" sz="2500" b="1" kern="0" spc="10" dirty="0">
                <a:effectLst/>
                <a:latin typeface="Arial" panose="020B0604020202020204" pitchFamily="34" charset="0"/>
                <a:ea typeface="Times New Roman" panose="02020603050405020304" pitchFamily="18" charset="0"/>
                <a:cs typeface="Times New Roman" panose="02020603050405020304" pitchFamily="18" charset="0"/>
              </a:rPr>
              <a:t>Independence:</a:t>
            </a:r>
            <a:r>
              <a:rPr lang="en-US" sz="2500" kern="0" spc="10" dirty="0">
                <a:effectLst/>
                <a:latin typeface="Arial" panose="020B0604020202020204" pitchFamily="34" charset="0"/>
                <a:ea typeface="Times New Roman" panose="02020603050405020304" pitchFamily="18" charset="0"/>
                <a:cs typeface="Times New Roman" panose="02020603050405020304" pitchFamily="18" charset="0"/>
              </a:rPr>
              <a:t> Doesn't rely on internet access or subscription fees. </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50"/>
              </a:lnSpc>
              <a:spcAft>
                <a:spcPts val="800"/>
              </a:spcAft>
              <a:buSzPts val="1000"/>
              <a:buFont typeface="Courier New" panose="02070309020205020404" pitchFamily="49" charset="0"/>
              <a:buChar char="o"/>
              <a:tabLst>
                <a:tab pos="914400" algn="l"/>
              </a:tabLst>
            </a:pPr>
            <a:r>
              <a:rPr lang="en-US" sz="2500" b="1" kern="0" spc="10" dirty="0">
                <a:effectLst/>
                <a:latin typeface="Arial" panose="020B0604020202020204" pitchFamily="34" charset="0"/>
                <a:ea typeface="Times New Roman" panose="02020603050405020304" pitchFamily="18" charset="0"/>
                <a:cs typeface="Times New Roman" panose="02020603050405020304" pitchFamily="18" charset="0"/>
              </a:rPr>
              <a:t>Potentially Higher Accuracy:</a:t>
            </a:r>
            <a:r>
              <a:rPr lang="en-US" sz="2500" kern="0" spc="10" dirty="0">
                <a:effectLst/>
                <a:latin typeface="Arial" panose="020B0604020202020204" pitchFamily="34" charset="0"/>
                <a:ea typeface="Times New Roman" panose="02020603050405020304" pitchFamily="18" charset="0"/>
                <a:cs typeface="Times New Roman" panose="02020603050405020304" pitchFamily="18" charset="0"/>
              </a:rPr>
              <a:t> A local base can provide more consistent results in some conditions, such as under tree canopy, by having the same view of the sky as the rover. </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50"/>
              </a:lnSpc>
              <a:spcAft>
                <a:spcPts val="800"/>
              </a:spcAft>
              <a:buSzPts val="1000"/>
              <a:buFont typeface="Symbol" panose="05050102010706020507" pitchFamily="18" charset="2"/>
              <a:buChar char=""/>
              <a:tabLst>
                <a:tab pos="457200" algn="l"/>
              </a:tabLst>
            </a:pPr>
            <a:r>
              <a:rPr lang="en-US" sz="2500" b="1" kern="0" dirty="0">
                <a:effectLst/>
                <a:latin typeface="Arial" panose="020B0604020202020204" pitchFamily="34" charset="0"/>
                <a:ea typeface="Times New Roman" panose="02020603050405020304" pitchFamily="18" charset="0"/>
                <a:cs typeface="Times New Roman" panose="02020603050405020304" pitchFamily="18" charset="0"/>
              </a:rPr>
              <a:t>Cons:</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50"/>
              </a:lnSpc>
              <a:spcAft>
                <a:spcPts val="600"/>
              </a:spcAft>
              <a:buSzPts val="1000"/>
              <a:buFont typeface="Courier New" panose="02070309020205020404" pitchFamily="49" charset="0"/>
              <a:buChar char="o"/>
              <a:tabLst>
                <a:tab pos="914400" algn="l"/>
              </a:tabLst>
            </a:pPr>
            <a:r>
              <a:rPr lang="en-US" sz="2500" b="1" kern="0" spc="10" dirty="0">
                <a:effectLst/>
                <a:latin typeface="Arial" panose="020B0604020202020204" pitchFamily="34" charset="0"/>
                <a:ea typeface="Times New Roman" panose="02020603050405020304" pitchFamily="18" charset="0"/>
                <a:cs typeface="Times New Roman" panose="02020603050405020304" pitchFamily="18" charset="0"/>
              </a:rPr>
              <a:t>Distance Limitation:</a:t>
            </a:r>
            <a:r>
              <a:rPr lang="en-US" sz="2500" kern="0" spc="10" dirty="0">
                <a:effectLst/>
                <a:latin typeface="Arial" panose="020B0604020202020204" pitchFamily="34" charset="0"/>
                <a:ea typeface="Times New Roman" panose="02020603050405020304" pitchFamily="18" charset="0"/>
                <a:cs typeface="Times New Roman" panose="02020603050405020304" pitchFamily="18" charset="0"/>
              </a:rPr>
              <a:t> Accuracy degrades significantly with distance from the base station due to atmospheric errors, typically limiting baselines to 10-15 km. </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50"/>
              </a:lnSpc>
              <a:spcAft>
                <a:spcPts val="600"/>
              </a:spcAft>
              <a:buSzPts val="1000"/>
              <a:buFont typeface="Courier New" panose="02070309020205020404" pitchFamily="49" charset="0"/>
              <a:buChar char="o"/>
              <a:tabLst>
                <a:tab pos="914400" algn="l"/>
              </a:tabLst>
            </a:pPr>
            <a:r>
              <a:rPr lang="en-US" sz="2500" b="1" kern="0" spc="10" dirty="0">
                <a:effectLst/>
                <a:latin typeface="Arial" panose="020B0604020202020204" pitchFamily="34" charset="0"/>
                <a:ea typeface="Times New Roman" panose="02020603050405020304" pitchFamily="18" charset="0"/>
                <a:cs typeface="Times New Roman" panose="02020603050405020304" pitchFamily="18" charset="0"/>
              </a:rPr>
              <a:t>Setup Time:</a:t>
            </a:r>
            <a:r>
              <a:rPr lang="en-US" sz="2500" kern="0" spc="10" dirty="0">
                <a:effectLst/>
                <a:latin typeface="Arial" panose="020B0604020202020204" pitchFamily="34" charset="0"/>
                <a:ea typeface="Times New Roman" panose="02020603050405020304" pitchFamily="18" charset="0"/>
                <a:cs typeface="Times New Roman" panose="02020603050405020304" pitchFamily="18" charset="0"/>
              </a:rPr>
              <a:t> Requires time to set up and initialize the base station at each site. </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Slide Number Placeholder 6">
            <a:extLst>
              <a:ext uri="{FF2B5EF4-FFF2-40B4-BE49-F238E27FC236}">
                <a16:creationId xmlns:a16="http://schemas.microsoft.com/office/drawing/2014/main" id="{08794119-114F-D5DD-1B40-2C4C0EDD179E}"/>
              </a:ext>
            </a:extLst>
          </p:cNvPr>
          <p:cNvSpPr>
            <a:spLocks noGrp="1"/>
          </p:cNvSpPr>
          <p:nvPr>
            <p:ph type="sldNum" sz="quarter" idx="12"/>
          </p:nvPr>
        </p:nvSpPr>
        <p:spPr/>
        <p:txBody>
          <a:bodyPr/>
          <a:lstStyle/>
          <a:p>
            <a:fld id="{A49DFD55-3C28-40EF-9E31-A92D2E4017FF}" type="slidenum">
              <a:rPr lang="en-US" smtClean="0"/>
              <a:pPr/>
              <a:t>25</a:t>
            </a:fld>
            <a:endParaRPr lang="en-US" dirty="0"/>
          </a:p>
        </p:txBody>
      </p:sp>
    </p:spTree>
    <p:extLst>
      <p:ext uri="{BB962C8B-B14F-4D97-AF65-F5344CB8AC3E}">
        <p14:creationId xmlns:p14="http://schemas.microsoft.com/office/powerpoint/2010/main" val="81300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D0AFE2-B468-A2DC-00F8-899E807E3BAE}"/>
              </a:ext>
            </a:extLst>
          </p:cNvPr>
          <p:cNvSpPr>
            <a:spLocks noGrp="1"/>
          </p:cNvSpPr>
          <p:nvPr>
            <p:ph type="title"/>
          </p:nvPr>
        </p:nvSpPr>
        <p:spPr>
          <a:xfrm>
            <a:off x="1322318" y="268361"/>
            <a:ext cx="7288282" cy="1225160"/>
          </a:xfrm>
        </p:spPr>
        <p:txBody>
          <a:bodyPr/>
          <a:lstStyle/>
          <a:p>
            <a:pPr>
              <a:lnSpc>
                <a:spcPts val="1950"/>
              </a:lnSpc>
              <a:spcAft>
                <a:spcPts val="800"/>
              </a:spcAft>
              <a:buNone/>
            </a:pPr>
            <a:r>
              <a:rPr lang="en-US" sz="2800" kern="0" dirty="0">
                <a:solidFill>
                  <a:srgbClr val="001D35"/>
                </a:solidFill>
                <a:effectLst/>
                <a:latin typeface="Arial" panose="020B0604020202020204" pitchFamily="34" charset="0"/>
                <a:ea typeface="Times New Roman" panose="02020603050405020304" pitchFamily="18" charset="0"/>
                <a:cs typeface="Times New Roman" panose="02020603050405020304" pitchFamily="18" charset="0"/>
              </a:rPr>
              <a:t>CORS Setup</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9" name="Content Placeholder 8">
            <a:extLst>
              <a:ext uri="{FF2B5EF4-FFF2-40B4-BE49-F238E27FC236}">
                <a16:creationId xmlns:a16="http://schemas.microsoft.com/office/drawing/2014/main" id="{0387EE65-0C5D-636F-F63D-7B8077B73315}"/>
              </a:ext>
            </a:extLst>
          </p:cNvPr>
          <p:cNvSpPr>
            <a:spLocks noGrp="1"/>
          </p:cNvSpPr>
          <p:nvPr>
            <p:ph sz="half" idx="2"/>
          </p:nvPr>
        </p:nvSpPr>
        <p:spPr>
          <a:xfrm>
            <a:off x="1322388" y="1235242"/>
            <a:ext cx="8705532" cy="4934888"/>
          </a:xfrm>
        </p:spPr>
        <p:txBody>
          <a:bodyPr>
            <a:normAutofit fontScale="70000" lnSpcReduction="20000"/>
          </a:bodyPr>
          <a:lstStyle/>
          <a:p>
            <a:pPr lvl="0"/>
            <a:r>
              <a:rPr lang="en-US" dirty="0"/>
              <a:t>Components:</a:t>
            </a:r>
          </a:p>
          <a:p>
            <a:r>
              <a:rPr lang="en-US" b="0" dirty="0"/>
              <a:t>A network of permanently installed, reference GNSS receivers spread across a geographic area that transmit corrections via the internet, often through an </a:t>
            </a:r>
            <a:r>
              <a:rPr lang="en-US" b="0" u="sng" dirty="0">
                <a:hlinkClick r:id="rId2"/>
              </a:rPr>
              <a:t>NTRIP</a:t>
            </a:r>
            <a:r>
              <a:rPr lang="en-US" b="0" dirty="0"/>
              <a:t> (Networked Transport of RTCM via Internet Protocol) stream. </a:t>
            </a:r>
          </a:p>
          <a:p>
            <a:pPr lvl="0"/>
            <a:r>
              <a:rPr lang="en-US" dirty="0"/>
              <a:t>Corrections:</a:t>
            </a:r>
          </a:p>
          <a:p>
            <a:r>
              <a:rPr lang="en-US" b="0" dirty="0"/>
              <a:t>The rover receives corrections from the network, which uses multiple stations to model and account for distance-dependent atmospheric errors more precisely than a single base station. </a:t>
            </a:r>
          </a:p>
          <a:p>
            <a:pPr lvl="0"/>
            <a:r>
              <a:rPr lang="en-US" dirty="0"/>
              <a:t>Pros:</a:t>
            </a:r>
          </a:p>
          <a:p>
            <a:pPr lvl="1"/>
            <a:r>
              <a:rPr lang="en-US" b="1" dirty="0"/>
              <a:t>Wide Coverage:</a:t>
            </a:r>
            <a:r>
              <a:rPr lang="en-US" dirty="0"/>
              <a:t> Corrections are available over a large area. </a:t>
            </a:r>
          </a:p>
          <a:p>
            <a:pPr lvl="1"/>
            <a:r>
              <a:rPr lang="en-US" b="1" dirty="0"/>
              <a:t>Improved Accuracy:</a:t>
            </a:r>
            <a:r>
              <a:rPr lang="en-US" dirty="0"/>
              <a:t> Better error modeling for long distances due to the network of reference stations. </a:t>
            </a:r>
          </a:p>
          <a:p>
            <a:pPr lvl="1"/>
            <a:r>
              <a:rPr lang="en-US" b="1" dirty="0"/>
              <a:t>Reliability:</a:t>
            </a:r>
            <a:r>
              <a:rPr lang="en-US" dirty="0"/>
              <a:t> Less prone to single-point failure due to the distributed architecture and automatic data archival. </a:t>
            </a:r>
          </a:p>
          <a:p>
            <a:pPr lvl="1"/>
            <a:r>
              <a:rPr lang="en-US" b="1" dirty="0"/>
              <a:t>No Site Setup:</a:t>
            </a:r>
            <a:r>
              <a:rPr lang="en-US" dirty="0"/>
              <a:t> Eliminates the need to set up a base station at each project site. </a:t>
            </a:r>
          </a:p>
          <a:p>
            <a:pPr lvl="0"/>
            <a:r>
              <a:rPr lang="en-US" dirty="0"/>
              <a:t>Cons:</a:t>
            </a:r>
          </a:p>
          <a:p>
            <a:pPr lvl="1"/>
            <a:r>
              <a:rPr lang="en-US" b="1" dirty="0"/>
              <a:t>Internet Dependency:</a:t>
            </a:r>
            <a:r>
              <a:rPr lang="en-US" dirty="0"/>
              <a:t> Requires an internet connection for the rover. </a:t>
            </a:r>
          </a:p>
          <a:p>
            <a:pPr lvl="1"/>
            <a:r>
              <a:rPr lang="en-US" b="1" dirty="0"/>
              <a:t>Subscription Fees:</a:t>
            </a:r>
            <a:r>
              <a:rPr lang="en-US" dirty="0"/>
              <a:t> Access to CORS networks is often subscription-based. </a:t>
            </a:r>
          </a:p>
          <a:p>
            <a:pPr lvl="1"/>
            <a:r>
              <a:rPr lang="en-US" b="1" dirty="0"/>
              <a:t>Potential for Reduced Satellite Availability:</a:t>
            </a:r>
            <a:r>
              <a:rPr lang="en-US" dirty="0"/>
              <a:t> Due to greater distances, there may be fewer shared satellites between the network stations and the rover compared to a local base setup, affecting accuracy in certain scenarios. </a:t>
            </a:r>
          </a:p>
          <a:p>
            <a:endParaRPr lang="en-US" dirty="0"/>
          </a:p>
        </p:txBody>
      </p:sp>
      <p:sp>
        <p:nvSpPr>
          <p:cNvPr id="7" name="Slide Number Placeholder 6">
            <a:extLst>
              <a:ext uri="{FF2B5EF4-FFF2-40B4-BE49-F238E27FC236}">
                <a16:creationId xmlns:a16="http://schemas.microsoft.com/office/drawing/2014/main" id="{FC662E3D-6C33-BB54-C405-C5163E53FE02}"/>
              </a:ext>
            </a:extLst>
          </p:cNvPr>
          <p:cNvSpPr>
            <a:spLocks noGrp="1"/>
          </p:cNvSpPr>
          <p:nvPr>
            <p:ph type="sldNum" sz="quarter" idx="12"/>
          </p:nvPr>
        </p:nvSpPr>
        <p:spPr/>
        <p:txBody>
          <a:bodyPr/>
          <a:lstStyle/>
          <a:p>
            <a:fld id="{A49DFD55-3C28-40EF-9E31-A92D2E4017FF}" type="slidenum">
              <a:rPr lang="en-US" smtClean="0"/>
              <a:pPr/>
              <a:t>26</a:t>
            </a:fld>
            <a:endParaRPr lang="en-US" dirty="0"/>
          </a:p>
        </p:txBody>
      </p:sp>
    </p:spTree>
    <p:extLst>
      <p:ext uri="{BB962C8B-B14F-4D97-AF65-F5344CB8AC3E}">
        <p14:creationId xmlns:p14="http://schemas.microsoft.com/office/powerpoint/2010/main" val="92936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559F5-4BB4-EBFC-C46E-E0E6BB52C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75DDC-E6D1-EC15-05B7-89D9AEFC0287}"/>
              </a:ext>
            </a:extLst>
          </p:cNvPr>
          <p:cNvSpPr>
            <a:spLocks noGrp="1"/>
          </p:cNvSpPr>
          <p:nvPr>
            <p:ph type="ctrTitle"/>
          </p:nvPr>
        </p:nvSpPr>
        <p:spPr>
          <a:xfrm>
            <a:off x="8012430" y="609600"/>
            <a:ext cx="4179570" cy="3376691"/>
          </a:xfrm>
        </p:spPr>
        <p:txBody>
          <a:bodyPr/>
          <a:lstStyle/>
          <a:p>
            <a:r>
              <a:rPr lang="en-US" b="1" dirty="0"/>
              <a:t>ZIMBABWE NATIONAL GEOSPATIAL </a:t>
            </a:r>
            <a:r>
              <a:rPr lang="en-US" sz="2400" b="1" dirty="0"/>
              <a:t>and</a:t>
            </a:r>
            <a:r>
              <a:rPr lang="en-US" b="1" dirty="0"/>
              <a:t> space agency (ZINGSA)</a:t>
            </a:r>
            <a:r>
              <a:rPr lang="en-US" dirty="0"/>
              <a:t> </a:t>
            </a:r>
          </a:p>
        </p:txBody>
      </p:sp>
      <p:pic>
        <p:nvPicPr>
          <p:cNvPr id="16" name="Picture Placeholder 15">
            <a:extLst>
              <a:ext uri="{FF2B5EF4-FFF2-40B4-BE49-F238E27FC236}">
                <a16:creationId xmlns:a16="http://schemas.microsoft.com/office/drawing/2014/main" id="{CECD7356-AD3E-2EB1-E8DF-F0EFADEA6AF5}"/>
              </a:ext>
            </a:extLst>
          </p:cNvPr>
          <p:cNvPicPr>
            <a:picLocks noGrp="1" noChangeAspect="1"/>
          </p:cNvPicPr>
          <p:nvPr>
            <p:ph type="pic" sz="quarter" idx="10"/>
          </p:nvPr>
        </p:nvPicPr>
        <p:blipFill>
          <a:blip r:embed="rId3"/>
          <a:srcRect l="-2967" t="-4366" r="-1929" b="-4149"/>
          <a:stretch>
            <a:fillRect/>
          </a:stretch>
        </p:blipFill>
        <p:spPr>
          <a:xfrm>
            <a:off x="502920" y="631879"/>
            <a:ext cx="7216732" cy="5594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21" name="Straight Connector 20">
            <a:extLst>
              <a:ext uri="{FF2B5EF4-FFF2-40B4-BE49-F238E27FC236}">
                <a16:creationId xmlns:a16="http://schemas.microsoft.com/office/drawing/2014/main" id="{97352423-88A7-49D9-A30A-746D7E0C215A}"/>
              </a:ext>
              <a:ext uri="{C183D7F6-B498-43B3-948B-1728B52AA6E4}">
                <adec:decorative xmlns:adec="http://schemas.microsoft.com/office/drawing/2017/decorative" val="1"/>
              </a:ext>
            </a:extLst>
          </p:cNvPr>
          <p:cNvCxnSpPr>
            <a:cxnSpLocks/>
          </p:cNvCxnSpPr>
          <p:nvPr/>
        </p:nvCxnSpPr>
        <p:spPr>
          <a:xfrm flipH="1" flipV="1">
            <a:off x="0" y="68798"/>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904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459A-CD83-A07F-578A-1E938695302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CFBC205-AA32-D647-220F-D6EA84F4E013}"/>
              </a:ext>
            </a:extLst>
          </p:cNvPr>
          <p:cNvSpPr txBox="1">
            <a:spLocks/>
          </p:cNvSpPr>
          <p:nvPr/>
        </p:nvSpPr>
        <p:spPr>
          <a:xfrm>
            <a:off x="7437120" y="1265060"/>
            <a:ext cx="4447675" cy="33773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r>
              <a:rPr lang="en-US" b="1" dirty="0"/>
              <a:t>DGPS FIELD CORRECTION Procedures </a:t>
            </a:r>
          </a:p>
          <a:p>
            <a:r>
              <a:rPr lang="en-US" b="1" dirty="0"/>
              <a:t>(Hi-target)</a:t>
            </a:r>
            <a:endParaRPr lang="en-US" dirty="0"/>
          </a:p>
        </p:txBody>
      </p:sp>
      <p:pic>
        <p:nvPicPr>
          <p:cNvPr id="4" name="Picture 3">
            <a:extLst>
              <a:ext uri="{FF2B5EF4-FFF2-40B4-BE49-F238E27FC236}">
                <a16:creationId xmlns:a16="http://schemas.microsoft.com/office/drawing/2014/main" id="{75D73BA7-6F52-683A-5D10-505F97772E95}"/>
              </a:ext>
            </a:extLst>
          </p:cNvPr>
          <p:cNvPicPr>
            <a:picLocks noChangeAspect="1"/>
          </p:cNvPicPr>
          <p:nvPr/>
        </p:nvPicPr>
        <p:blipFill>
          <a:blip r:embed="rId3"/>
          <a:stretch>
            <a:fillRect/>
          </a:stretch>
        </p:blipFill>
        <p:spPr>
          <a:xfrm>
            <a:off x="533399" y="2684888"/>
            <a:ext cx="4917305" cy="4103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3085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6EF96E-46C5-6540-4A12-C1465F9B6DB4}"/>
              </a:ext>
            </a:extLst>
          </p:cNvPr>
          <p:cNvSpPr>
            <a:spLocks noGrp="1"/>
          </p:cNvSpPr>
          <p:nvPr>
            <p:ph type="title"/>
          </p:nvPr>
        </p:nvSpPr>
        <p:spPr>
          <a:xfrm>
            <a:off x="2933700" y="568961"/>
            <a:ext cx="8420100" cy="750553"/>
          </a:xfrm>
        </p:spPr>
        <p:txBody>
          <a:bodyPr/>
          <a:lstStyle/>
          <a:p>
            <a:r>
              <a:rPr lang="en-ZW" dirty="0"/>
              <a:t>Base correction/ FRAMEWORK CALIBRATION</a:t>
            </a:r>
            <a:endParaRPr lang="en-US" dirty="0"/>
          </a:p>
        </p:txBody>
      </p:sp>
      <p:sp>
        <p:nvSpPr>
          <p:cNvPr id="7" name="Text Placeholder 6">
            <a:extLst>
              <a:ext uri="{FF2B5EF4-FFF2-40B4-BE49-F238E27FC236}">
                <a16:creationId xmlns:a16="http://schemas.microsoft.com/office/drawing/2014/main" id="{13A07FC3-0414-67D9-BF91-EF71488BE3BF}"/>
              </a:ext>
            </a:extLst>
          </p:cNvPr>
          <p:cNvSpPr>
            <a:spLocks noGrp="1"/>
          </p:cNvSpPr>
          <p:nvPr>
            <p:ph type="body" idx="1"/>
          </p:nvPr>
        </p:nvSpPr>
        <p:spPr>
          <a:xfrm>
            <a:off x="2054024" y="1688633"/>
            <a:ext cx="3924300" cy="464499"/>
          </a:xfrm>
        </p:spPr>
        <p:txBody>
          <a:bodyPr/>
          <a:lstStyle/>
          <a:p>
            <a:r>
              <a:rPr lang="en-ZW" dirty="0"/>
              <a:t>Step 1: open project settings</a:t>
            </a:r>
            <a:endParaRPr lang="en-US" dirty="0"/>
          </a:p>
        </p:txBody>
      </p:sp>
      <p:pic>
        <p:nvPicPr>
          <p:cNvPr id="12" name="Content Placeholder 11">
            <a:extLst>
              <a:ext uri="{FF2B5EF4-FFF2-40B4-BE49-F238E27FC236}">
                <a16:creationId xmlns:a16="http://schemas.microsoft.com/office/drawing/2014/main" id="{9E1E30F9-0410-C8EC-D661-E6844D853D25}"/>
              </a:ext>
            </a:extLst>
          </p:cNvPr>
          <p:cNvPicPr>
            <a:picLocks noGrp="1" noChangeAspect="1"/>
          </p:cNvPicPr>
          <p:nvPr>
            <p:ph sz="half" idx="13"/>
          </p:nvPr>
        </p:nvPicPr>
        <p:blipFill>
          <a:blip r:embed="rId3"/>
          <a:srcRect l="27262" t="5496" r="26111" b="46928"/>
          <a:stretch>
            <a:fillRect/>
          </a:stretch>
        </p:blipFill>
        <p:spPr>
          <a:xfrm>
            <a:off x="1948987" y="2380768"/>
            <a:ext cx="1974832" cy="2489578"/>
          </a:xfrm>
        </p:spPr>
      </p:pic>
      <p:sp>
        <p:nvSpPr>
          <p:cNvPr id="8" name="Text Placeholder 7">
            <a:extLst>
              <a:ext uri="{FF2B5EF4-FFF2-40B4-BE49-F238E27FC236}">
                <a16:creationId xmlns:a16="http://schemas.microsoft.com/office/drawing/2014/main" id="{10A0FAAB-D3E3-1621-F36C-E9DF277F5D33}"/>
              </a:ext>
            </a:extLst>
          </p:cNvPr>
          <p:cNvSpPr>
            <a:spLocks noGrp="1"/>
          </p:cNvSpPr>
          <p:nvPr>
            <p:ph type="body" sz="quarter" idx="3"/>
          </p:nvPr>
        </p:nvSpPr>
        <p:spPr>
          <a:xfrm>
            <a:off x="7036102" y="2421978"/>
            <a:ext cx="2365593" cy="750553"/>
          </a:xfrm>
        </p:spPr>
        <p:txBody>
          <a:bodyPr>
            <a:normAutofit fontScale="92500" lnSpcReduction="10000"/>
          </a:bodyPr>
          <a:lstStyle/>
          <a:p>
            <a:r>
              <a:rPr lang="en-ZW" dirty="0"/>
              <a:t>Set your rover on RP and collect data of the source point</a:t>
            </a:r>
            <a:endParaRPr lang="en-US" dirty="0"/>
          </a:p>
        </p:txBody>
      </p:sp>
      <p:pic>
        <p:nvPicPr>
          <p:cNvPr id="16" name="Content Placeholder 15">
            <a:extLst>
              <a:ext uri="{FF2B5EF4-FFF2-40B4-BE49-F238E27FC236}">
                <a16:creationId xmlns:a16="http://schemas.microsoft.com/office/drawing/2014/main" id="{60EEA536-7838-A1BD-6BD4-D825DBDD5AB2}"/>
              </a:ext>
            </a:extLst>
          </p:cNvPr>
          <p:cNvPicPr>
            <a:picLocks noGrp="1" noChangeAspect="1"/>
          </p:cNvPicPr>
          <p:nvPr>
            <p:ph sz="half" idx="14"/>
          </p:nvPr>
        </p:nvPicPr>
        <p:blipFill>
          <a:blip r:embed="rId4"/>
          <a:srcRect l="24067" t="7851" r="32806" b="50697"/>
          <a:stretch>
            <a:fillRect/>
          </a:stretch>
        </p:blipFill>
        <p:spPr>
          <a:xfrm>
            <a:off x="4213185" y="2837942"/>
            <a:ext cx="2150623" cy="2334028"/>
          </a:xfrm>
        </p:spPr>
      </p:pic>
      <p:sp>
        <p:nvSpPr>
          <p:cNvPr id="4" name="Slide Number Placeholder 3">
            <a:extLst>
              <a:ext uri="{FF2B5EF4-FFF2-40B4-BE49-F238E27FC236}">
                <a16:creationId xmlns:a16="http://schemas.microsoft.com/office/drawing/2014/main" id="{0F2C1CE2-4208-92A0-5E55-2DF5F8D498CB}"/>
              </a:ext>
            </a:extLst>
          </p:cNvPr>
          <p:cNvSpPr>
            <a:spLocks noGrp="1"/>
          </p:cNvSpPr>
          <p:nvPr>
            <p:ph type="sldNum" sz="quarter" idx="12"/>
          </p:nvPr>
        </p:nvSpPr>
        <p:spPr/>
        <p:txBody>
          <a:bodyPr/>
          <a:lstStyle/>
          <a:p>
            <a:fld id="{A49DFD55-3C28-40EF-9E31-A92D2E4017FF}" type="slidenum">
              <a:rPr lang="en-US" smtClean="0"/>
              <a:pPr/>
              <a:t>29</a:t>
            </a:fld>
            <a:endParaRPr lang="en-US" dirty="0"/>
          </a:p>
        </p:txBody>
      </p:sp>
      <p:sp>
        <p:nvSpPr>
          <p:cNvPr id="17" name="Arrow: Curved Down 16">
            <a:extLst>
              <a:ext uri="{FF2B5EF4-FFF2-40B4-BE49-F238E27FC236}">
                <a16:creationId xmlns:a16="http://schemas.microsoft.com/office/drawing/2014/main" id="{EA296F5B-72B0-A554-E5D3-B7A50C8B7589}"/>
              </a:ext>
            </a:extLst>
          </p:cNvPr>
          <p:cNvSpPr/>
          <p:nvPr/>
        </p:nvSpPr>
        <p:spPr>
          <a:xfrm>
            <a:off x="2996515" y="2323258"/>
            <a:ext cx="1730861" cy="60343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a:extLst>
              <a:ext uri="{FF2B5EF4-FFF2-40B4-BE49-F238E27FC236}">
                <a16:creationId xmlns:a16="http://schemas.microsoft.com/office/drawing/2014/main" id="{6BBC6525-D1FE-3A13-2DD7-C68BF8C40B12}"/>
              </a:ext>
            </a:extLst>
          </p:cNvPr>
          <p:cNvPicPr>
            <a:picLocks noChangeAspect="1"/>
          </p:cNvPicPr>
          <p:nvPr/>
        </p:nvPicPr>
        <p:blipFill>
          <a:blip r:embed="rId5"/>
          <a:srcRect l="20819" t="9321" r="32451" b="45244"/>
          <a:stretch>
            <a:fillRect/>
          </a:stretch>
        </p:blipFill>
        <p:spPr>
          <a:xfrm>
            <a:off x="6738841" y="3429000"/>
            <a:ext cx="1974833" cy="2237620"/>
          </a:xfrm>
          <a:prstGeom prst="rect">
            <a:avLst/>
          </a:prstGeom>
        </p:spPr>
      </p:pic>
      <p:sp>
        <p:nvSpPr>
          <p:cNvPr id="19" name="Arrow: Right 18">
            <a:extLst>
              <a:ext uri="{FF2B5EF4-FFF2-40B4-BE49-F238E27FC236}">
                <a16:creationId xmlns:a16="http://schemas.microsoft.com/office/drawing/2014/main" id="{6C93551B-64A5-027C-E4EA-50E9BF3C3B93}"/>
              </a:ext>
            </a:extLst>
          </p:cNvPr>
          <p:cNvSpPr/>
          <p:nvPr/>
        </p:nvSpPr>
        <p:spPr>
          <a:xfrm>
            <a:off x="6096000" y="3941180"/>
            <a:ext cx="642841" cy="2662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4C67B44-A655-04B1-7921-DF55703306E5}"/>
              </a:ext>
            </a:extLst>
          </p:cNvPr>
          <p:cNvCxnSpPr>
            <a:cxnSpLocks/>
          </p:cNvCxnSpPr>
          <p:nvPr/>
        </p:nvCxnSpPr>
        <p:spPr>
          <a:xfrm flipH="1">
            <a:off x="8314944" y="3005328"/>
            <a:ext cx="323088" cy="11277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Text Placeholder 7">
            <a:extLst>
              <a:ext uri="{FF2B5EF4-FFF2-40B4-BE49-F238E27FC236}">
                <a16:creationId xmlns:a16="http://schemas.microsoft.com/office/drawing/2014/main" id="{2B617060-E084-4941-B48C-CB351BC3E89A}"/>
              </a:ext>
            </a:extLst>
          </p:cNvPr>
          <p:cNvSpPr txBox="1">
            <a:spLocks/>
          </p:cNvSpPr>
          <p:nvPr/>
        </p:nvSpPr>
        <p:spPr>
          <a:xfrm>
            <a:off x="4913203" y="5672259"/>
            <a:ext cx="2365593" cy="750553"/>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ZW" dirty="0"/>
              <a:t>Type in the correct coordinates of the RP and press compute</a:t>
            </a:r>
          </a:p>
        </p:txBody>
      </p:sp>
      <p:cxnSp>
        <p:nvCxnSpPr>
          <p:cNvPr id="26" name="Straight Arrow Connector 25">
            <a:extLst>
              <a:ext uri="{FF2B5EF4-FFF2-40B4-BE49-F238E27FC236}">
                <a16:creationId xmlns:a16="http://schemas.microsoft.com/office/drawing/2014/main" id="{55026A0D-7AA0-F851-4C3C-0BAB05401E17}"/>
              </a:ext>
            </a:extLst>
          </p:cNvPr>
          <p:cNvCxnSpPr>
            <a:cxnSpLocks/>
          </p:cNvCxnSpPr>
          <p:nvPr/>
        </p:nvCxnSpPr>
        <p:spPr>
          <a:xfrm flipV="1">
            <a:off x="6363808" y="5112327"/>
            <a:ext cx="1362449" cy="55429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7691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16DCBD-26D4-049E-1B2F-AF4FADB72BED}"/>
              </a:ext>
            </a:extLst>
          </p:cNvPr>
          <p:cNvSpPr txBox="1">
            <a:spLocks/>
          </p:cNvSpPr>
          <p:nvPr/>
        </p:nvSpPr>
        <p:spPr>
          <a:xfrm>
            <a:off x="7705225" y="1265060"/>
            <a:ext cx="4179570" cy="33773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a:lnSpc>
                <a:spcPct val="115000"/>
              </a:lnSpc>
              <a:spcAft>
                <a:spcPts val="800"/>
              </a:spcAft>
              <a:buNone/>
            </a:pPr>
            <a:r>
              <a:rPr lang="en-US" sz="3600" kern="0" dirty="0">
                <a:solidFill>
                  <a:srgbClr val="001D35"/>
                </a:solidFill>
                <a:effectLst/>
                <a:latin typeface="Arial" panose="020B0604020202020204" pitchFamily="34" charset="0"/>
                <a:ea typeface="Times New Roman" panose="02020603050405020304" pitchFamily="18" charset="0"/>
                <a:cs typeface="Times New Roman" panose="02020603050405020304" pitchFamily="18" charset="0"/>
              </a:rPr>
              <a:t>Control Surveys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79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40BB-8D38-3022-9DB6-B4DC2BE2106B}"/>
              </a:ext>
            </a:extLst>
          </p:cNvPr>
          <p:cNvSpPr>
            <a:spLocks noGrp="1"/>
          </p:cNvSpPr>
          <p:nvPr>
            <p:ph type="title"/>
          </p:nvPr>
        </p:nvSpPr>
        <p:spPr>
          <a:xfrm>
            <a:off x="1632030" y="360726"/>
            <a:ext cx="9721770" cy="785587"/>
          </a:xfrm>
        </p:spPr>
        <p:txBody>
          <a:bodyPr>
            <a:normAutofit/>
          </a:bodyPr>
          <a:lstStyle/>
          <a:p>
            <a:pPr>
              <a:lnSpc>
                <a:spcPts val="1950"/>
              </a:lnSpc>
              <a:spcAft>
                <a:spcPts val="800"/>
              </a:spcAft>
            </a:pPr>
            <a:r>
              <a:rPr lang="en-US" sz="2000" kern="0" dirty="0">
                <a:solidFill>
                  <a:srgbClr val="001D35"/>
                </a:solidFill>
                <a:effectLst/>
                <a:latin typeface="Arial" panose="020B0604020202020204" pitchFamily="34" charset="0"/>
                <a:ea typeface="Times New Roman" panose="02020603050405020304" pitchFamily="18" charset="0"/>
                <a:cs typeface="Times New Roman" panose="02020603050405020304" pitchFamily="18" charset="0"/>
              </a:rPr>
              <a:t>Site Calibration (Localization) PARAMETERS CALCULATION</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Text Placeholder 2">
            <a:extLst>
              <a:ext uri="{FF2B5EF4-FFF2-40B4-BE49-F238E27FC236}">
                <a16:creationId xmlns:a16="http://schemas.microsoft.com/office/drawing/2014/main" id="{1EFFEDEF-9EF2-2D34-E670-B81A1AA7B774}"/>
              </a:ext>
            </a:extLst>
          </p:cNvPr>
          <p:cNvSpPr>
            <a:spLocks noGrp="1"/>
          </p:cNvSpPr>
          <p:nvPr>
            <p:ph type="body" idx="1"/>
          </p:nvPr>
        </p:nvSpPr>
        <p:spPr>
          <a:xfrm>
            <a:off x="153508" y="1569643"/>
            <a:ext cx="3924300" cy="464499"/>
          </a:xfrm>
        </p:spPr>
        <p:txBody>
          <a:bodyPr/>
          <a:lstStyle/>
          <a:p>
            <a:r>
              <a:rPr lang="en-ZW" dirty="0"/>
              <a:t>STEP 1: Parameters Calculation</a:t>
            </a:r>
            <a:endParaRPr lang="en-US" dirty="0"/>
          </a:p>
        </p:txBody>
      </p:sp>
      <p:pic>
        <p:nvPicPr>
          <p:cNvPr id="8" name="Picture 7">
            <a:extLst>
              <a:ext uri="{FF2B5EF4-FFF2-40B4-BE49-F238E27FC236}">
                <a16:creationId xmlns:a16="http://schemas.microsoft.com/office/drawing/2014/main" id="{6634D33D-3381-21D0-54AC-EF0AA135ED70}"/>
              </a:ext>
            </a:extLst>
          </p:cNvPr>
          <p:cNvPicPr>
            <a:picLocks noChangeAspect="1"/>
          </p:cNvPicPr>
          <p:nvPr/>
        </p:nvPicPr>
        <p:blipFill>
          <a:blip r:embed="rId3"/>
          <a:stretch>
            <a:fillRect/>
          </a:stretch>
        </p:blipFill>
        <p:spPr>
          <a:xfrm>
            <a:off x="140383" y="1913012"/>
            <a:ext cx="1975275" cy="2487384"/>
          </a:xfrm>
          <a:prstGeom prst="rect">
            <a:avLst/>
          </a:prstGeom>
        </p:spPr>
      </p:pic>
      <p:pic>
        <p:nvPicPr>
          <p:cNvPr id="9" name="Picture 8">
            <a:extLst>
              <a:ext uri="{FF2B5EF4-FFF2-40B4-BE49-F238E27FC236}">
                <a16:creationId xmlns:a16="http://schemas.microsoft.com/office/drawing/2014/main" id="{58F15B51-E34E-509D-ADC5-BD36DF60B942}"/>
              </a:ext>
            </a:extLst>
          </p:cNvPr>
          <p:cNvPicPr>
            <a:picLocks noChangeAspect="1"/>
          </p:cNvPicPr>
          <p:nvPr/>
        </p:nvPicPr>
        <p:blipFill>
          <a:blip r:embed="rId4"/>
          <a:srcRect l="26870" t="5584" r="29699" b="45556"/>
          <a:stretch>
            <a:fillRect/>
          </a:stretch>
        </p:blipFill>
        <p:spPr>
          <a:xfrm>
            <a:off x="2890836" y="2193425"/>
            <a:ext cx="1595153" cy="2471149"/>
          </a:xfrm>
          <a:prstGeom prst="rect">
            <a:avLst/>
          </a:prstGeom>
        </p:spPr>
      </p:pic>
      <p:sp>
        <p:nvSpPr>
          <p:cNvPr id="10" name="Arrow: Curved Up 9">
            <a:extLst>
              <a:ext uri="{FF2B5EF4-FFF2-40B4-BE49-F238E27FC236}">
                <a16:creationId xmlns:a16="http://schemas.microsoft.com/office/drawing/2014/main" id="{616319D5-DE7C-F947-8040-7D6498BBEB32}"/>
              </a:ext>
            </a:extLst>
          </p:cNvPr>
          <p:cNvSpPr/>
          <p:nvPr/>
        </p:nvSpPr>
        <p:spPr>
          <a:xfrm>
            <a:off x="574036" y="3363579"/>
            <a:ext cx="2549065" cy="775504"/>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 Placeholder 2">
            <a:extLst>
              <a:ext uri="{FF2B5EF4-FFF2-40B4-BE49-F238E27FC236}">
                <a16:creationId xmlns:a16="http://schemas.microsoft.com/office/drawing/2014/main" id="{2F0C7BB9-2C57-320A-F8D2-0ED64751F217}"/>
              </a:ext>
            </a:extLst>
          </p:cNvPr>
          <p:cNvSpPr txBox="1">
            <a:spLocks/>
          </p:cNvSpPr>
          <p:nvPr/>
        </p:nvSpPr>
        <p:spPr>
          <a:xfrm>
            <a:off x="9981575" y="4124683"/>
            <a:ext cx="1848836" cy="127005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ZW" dirty="0"/>
              <a:t>STEP 6: if satisfied with the results then press apply</a:t>
            </a:r>
          </a:p>
          <a:p>
            <a:endParaRPr lang="en-ZW" dirty="0"/>
          </a:p>
        </p:txBody>
      </p:sp>
      <p:pic>
        <p:nvPicPr>
          <p:cNvPr id="13" name="Picture 12">
            <a:extLst>
              <a:ext uri="{FF2B5EF4-FFF2-40B4-BE49-F238E27FC236}">
                <a16:creationId xmlns:a16="http://schemas.microsoft.com/office/drawing/2014/main" id="{678F755C-CC7B-FF92-1D76-3C43AD014E45}"/>
              </a:ext>
            </a:extLst>
          </p:cNvPr>
          <p:cNvPicPr>
            <a:picLocks noChangeAspect="1"/>
          </p:cNvPicPr>
          <p:nvPr/>
        </p:nvPicPr>
        <p:blipFill>
          <a:blip r:embed="rId5"/>
          <a:srcRect l="22495" t="24228" r="31404" b="48444"/>
          <a:stretch>
            <a:fillRect/>
          </a:stretch>
        </p:blipFill>
        <p:spPr>
          <a:xfrm>
            <a:off x="5234243" y="2048317"/>
            <a:ext cx="1758688" cy="1426943"/>
          </a:xfrm>
          <a:prstGeom prst="rect">
            <a:avLst/>
          </a:prstGeom>
        </p:spPr>
      </p:pic>
      <p:cxnSp>
        <p:nvCxnSpPr>
          <p:cNvPr id="15" name="Straight Arrow Connector 14">
            <a:extLst>
              <a:ext uri="{FF2B5EF4-FFF2-40B4-BE49-F238E27FC236}">
                <a16:creationId xmlns:a16="http://schemas.microsoft.com/office/drawing/2014/main" id="{5A40C18E-D314-6568-F3C9-BABD2A902587}"/>
              </a:ext>
            </a:extLst>
          </p:cNvPr>
          <p:cNvCxnSpPr/>
          <p:nvPr/>
        </p:nvCxnSpPr>
        <p:spPr>
          <a:xfrm flipV="1">
            <a:off x="4284283" y="2947536"/>
            <a:ext cx="949960" cy="711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6" name="Picture 15">
            <a:extLst>
              <a:ext uri="{FF2B5EF4-FFF2-40B4-BE49-F238E27FC236}">
                <a16:creationId xmlns:a16="http://schemas.microsoft.com/office/drawing/2014/main" id="{3F9EEF83-E5C7-27B4-43F8-C00575F5759A}"/>
              </a:ext>
            </a:extLst>
          </p:cNvPr>
          <p:cNvPicPr>
            <a:picLocks noChangeAspect="1"/>
          </p:cNvPicPr>
          <p:nvPr/>
        </p:nvPicPr>
        <p:blipFill>
          <a:blip r:embed="rId6"/>
          <a:srcRect l="29229" t="4328" r="24684" b="46423"/>
          <a:stretch>
            <a:fillRect/>
          </a:stretch>
        </p:blipFill>
        <p:spPr>
          <a:xfrm>
            <a:off x="5500770" y="3886922"/>
            <a:ext cx="1758688" cy="2449362"/>
          </a:xfrm>
          <a:prstGeom prst="rect">
            <a:avLst/>
          </a:prstGeom>
        </p:spPr>
      </p:pic>
      <p:sp>
        <p:nvSpPr>
          <p:cNvPr id="19" name="Arrow: Bent-Up 18">
            <a:extLst>
              <a:ext uri="{FF2B5EF4-FFF2-40B4-BE49-F238E27FC236}">
                <a16:creationId xmlns:a16="http://schemas.microsoft.com/office/drawing/2014/main" id="{D242EBBA-E931-09CC-549D-32474515636F}"/>
              </a:ext>
            </a:extLst>
          </p:cNvPr>
          <p:cNvSpPr/>
          <p:nvPr/>
        </p:nvSpPr>
        <p:spPr>
          <a:xfrm rot="5612278">
            <a:off x="4059082" y="3479101"/>
            <a:ext cx="538081" cy="2339983"/>
          </a:xfrm>
          <a:prstGeom prst="bentUpArrow">
            <a:avLst>
              <a:gd name="adj1" fmla="val 25000"/>
              <a:gd name="adj2" fmla="val 3788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F67ED4DD-3547-DC03-E517-C4F9DDC0014D}"/>
              </a:ext>
            </a:extLst>
          </p:cNvPr>
          <p:cNvSpPr txBox="1">
            <a:spLocks/>
          </p:cNvSpPr>
          <p:nvPr/>
        </p:nvSpPr>
        <p:spPr>
          <a:xfrm>
            <a:off x="2509776" y="5272825"/>
            <a:ext cx="2904987" cy="681457"/>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ZW" dirty="0"/>
              <a:t>STEP 3:select add, type point name, Set your rover on RP and collect data of the source point </a:t>
            </a:r>
            <a:endParaRPr lang="en-US" dirty="0"/>
          </a:p>
          <a:p>
            <a:endParaRPr lang="en-ZW" dirty="0"/>
          </a:p>
        </p:txBody>
      </p:sp>
      <p:cxnSp>
        <p:nvCxnSpPr>
          <p:cNvPr id="27" name="Straight Arrow Connector 26">
            <a:extLst>
              <a:ext uri="{FF2B5EF4-FFF2-40B4-BE49-F238E27FC236}">
                <a16:creationId xmlns:a16="http://schemas.microsoft.com/office/drawing/2014/main" id="{BDCD606B-FEF9-0FE9-3132-F1A47B296B40}"/>
              </a:ext>
            </a:extLst>
          </p:cNvPr>
          <p:cNvCxnSpPr/>
          <p:nvPr/>
        </p:nvCxnSpPr>
        <p:spPr>
          <a:xfrm flipH="1" flipV="1">
            <a:off x="3295345" y="4369862"/>
            <a:ext cx="208538" cy="8850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B355401F-07AA-0244-E2D8-19B14CBB7C4C}"/>
              </a:ext>
            </a:extLst>
          </p:cNvPr>
          <p:cNvCxnSpPr/>
          <p:nvPr/>
        </p:nvCxnSpPr>
        <p:spPr>
          <a:xfrm flipV="1">
            <a:off x="5031794" y="4925138"/>
            <a:ext cx="1108540" cy="3476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a16="http://schemas.microsoft.com/office/drawing/2014/main" id="{3988C9E6-97B6-45C6-0181-1E4BC1B35078}"/>
              </a:ext>
            </a:extLst>
          </p:cNvPr>
          <p:cNvCxnSpPr/>
          <p:nvPr/>
        </p:nvCxnSpPr>
        <p:spPr>
          <a:xfrm flipV="1">
            <a:off x="5100175" y="4789614"/>
            <a:ext cx="1436716" cy="8821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Text Placeholder 2">
            <a:extLst>
              <a:ext uri="{FF2B5EF4-FFF2-40B4-BE49-F238E27FC236}">
                <a16:creationId xmlns:a16="http://schemas.microsoft.com/office/drawing/2014/main" id="{41DEB58B-AAEE-106D-AC33-0F52C6EE5F38}"/>
              </a:ext>
            </a:extLst>
          </p:cNvPr>
          <p:cNvSpPr txBox="1">
            <a:spLocks/>
          </p:cNvSpPr>
          <p:nvPr/>
        </p:nvSpPr>
        <p:spPr>
          <a:xfrm>
            <a:off x="4580901" y="1560997"/>
            <a:ext cx="2904987" cy="46449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ZW" dirty="0"/>
              <a:t>STEP 2: Select Parameters transformation type</a:t>
            </a:r>
          </a:p>
        </p:txBody>
      </p:sp>
      <p:cxnSp>
        <p:nvCxnSpPr>
          <p:cNvPr id="34" name="Straight Arrow Connector 33">
            <a:extLst>
              <a:ext uri="{FF2B5EF4-FFF2-40B4-BE49-F238E27FC236}">
                <a16:creationId xmlns:a16="http://schemas.microsoft.com/office/drawing/2014/main" id="{2CBF8E37-6711-7798-588E-64E4230C0538}"/>
              </a:ext>
            </a:extLst>
          </p:cNvPr>
          <p:cNvCxnSpPr>
            <a:cxnSpLocks/>
          </p:cNvCxnSpPr>
          <p:nvPr/>
        </p:nvCxnSpPr>
        <p:spPr>
          <a:xfrm flipV="1">
            <a:off x="4580901" y="5972194"/>
            <a:ext cx="1532686" cy="4171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6" name="Picture 35">
            <a:extLst>
              <a:ext uri="{FF2B5EF4-FFF2-40B4-BE49-F238E27FC236}">
                <a16:creationId xmlns:a16="http://schemas.microsoft.com/office/drawing/2014/main" id="{433D24D9-25CC-930B-E205-D3A8B57A3BCB}"/>
              </a:ext>
            </a:extLst>
          </p:cNvPr>
          <p:cNvPicPr>
            <a:picLocks noChangeAspect="1"/>
          </p:cNvPicPr>
          <p:nvPr/>
        </p:nvPicPr>
        <p:blipFill>
          <a:blip r:embed="rId7"/>
          <a:srcRect l="25088" t="8301" r="21135" b="43116"/>
          <a:stretch>
            <a:fillRect/>
          </a:stretch>
        </p:blipFill>
        <p:spPr>
          <a:xfrm>
            <a:off x="7988981" y="1084810"/>
            <a:ext cx="2096464" cy="2525307"/>
          </a:xfrm>
          <a:prstGeom prst="rect">
            <a:avLst/>
          </a:prstGeom>
        </p:spPr>
      </p:pic>
      <p:sp>
        <p:nvSpPr>
          <p:cNvPr id="37" name="Arrow: Right 36">
            <a:extLst>
              <a:ext uri="{FF2B5EF4-FFF2-40B4-BE49-F238E27FC236}">
                <a16:creationId xmlns:a16="http://schemas.microsoft.com/office/drawing/2014/main" id="{250AF6CA-354D-0CB3-456B-A41B67AF0C4E}"/>
              </a:ext>
            </a:extLst>
          </p:cNvPr>
          <p:cNvSpPr/>
          <p:nvPr/>
        </p:nvSpPr>
        <p:spPr>
          <a:xfrm rot="18902857">
            <a:off x="6545057" y="3908062"/>
            <a:ext cx="2434987" cy="2274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F6E6B799-FC72-8700-B606-F55FC910E01C}"/>
              </a:ext>
            </a:extLst>
          </p:cNvPr>
          <p:cNvSpPr txBox="1">
            <a:spLocks/>
          </p:cNvSpPr>
          <p:nvPr/>
        </p:nvSpPr>
        <p:spPr>
          <a:xfrm>
            <a:off x="2115658" y="6340601"/>
            <a:ext cx="3631343" cy="428219"/>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ZW" dirty="0"/>
              <a:t>STEP 4: Type in the correct coordinates of the RP and press save</a:t>
            </a:r>
          </a:p>
          <a:p>
            <a:endParaRPr lang="en-ZW" dirty="0"/>
          </a:p>
        </p:txBody>
      </p:sp>
      <p:pic>
        <p:nvPicPr>
          <p:cNvPr id="41" name="Picture 40">
            <a:extLst>
              <a:ext uri="{FF2B5EF4-FFF2-40B4-BE49-F238E27FC236}">
                <a16:creationId xmlns:a16="http://schemas.microsoft.com/office/drawing/2014/main" id="{8CEDFCC2-EB94-60A2-2C74-6BE66239DEE3}"/>
              </a:ext>
            </a:extLst>
          </p:cNvPr>
          <p:cNvPicPr>
            <a:picLocks noChangeAspect="1"/>
          </p:cNvPicPr>
          <p:nvPr/>
        </p:nvPicPr>
        <p:blipFill>
          <a:blip r:embed="rId8"/>
          <a:srcRect l="32685" t="8234" r="25108" b="47922"/>
          <a:stretch>
            <a:fillRect/>
          </a:stretch>
        </p:blipFill>
        <p:spPr>
          <a:xfrm>
            <a:off x="8248381" y="4209287"/>
            <a:ext cx="1727914" cy="2147061"/>
          </a:xfrm>
          <a:prstGeom prst="rect">
            <a:avLst/>
          </a:prstGeom>
        </p:spPr>
      </p:pic>
      <p:sp>
        <p:nvSpPr>
          <p:cNvPr id="42" name="Arrow: Down 41">
            <a:extLst>
              <a:ext uri="{FF2B5EF4-FFF2-40B4-BE49-F238E27FC236}">
                <a16:creationId xmlns:a16="http://schemas.microsoft.com/office/drawing/2014/main" id="{4D4B7694-C782-D805-3662-A5527EE666A8}"/>
              </a:ext>
            </a:extLst>
          </p:cNvPr>
          <p:cNvSpPr/>
          <p:nvPr/>
        </p:nvSpPr>
        <p:spPr>
          <a:xfrm>
            <a:off x="8704507" y="3475260"/>
            <a:ext cx="317573" cy="7855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2">
            <a:extLst>
              <a:ext uri="{FF2B5EF4-FFF2-40B4-BE49-F238E27FC236}">
                <a16:creationId xmlns:a16="http://schemas.microsoft.com/office/drawing/2014/main" id="{192B8CF3-C644-4414-4032-44445AA8EA14}"/>
              </a:ext>
            </a:extLst>
          </p:cNvPr>
          <p:cNvSpPr txBox="1">
            <a:spLocks/>
          </p:cNvSpPr>
          <p:nvPr/>
        </p:nvSpPr>
        <p:spPr>
          <a:xfrm>
            <a:off x="10263916" y="1829886"/>
            <a:ext cx="1848836" cy="1270050"/>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ZW" dirty="0"/>
              <a:t>STEP 5: go to next RP and repeat step 3 and 4 for all your reference points. When done press compute</a:t>
            </a:r>
          </a:p>
          <a:p>
            <a:endParaRPr lang="en-ZW" dirty="0"/>
          </a:p>
        </p:txBody>
      </p:sp>
    </p:spTree>
    <p:extLst>
      <p:ext uri="{BB962C8B-B14F-4D97-AF65-F5344CB8AC3E}">
        <p14:creationId xmlns:p14="http://schemas.microsoft.com/office/powerpoint/2010/main" val="244327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838200" y="337192"/>
            <a:ext cx="5655197" cy="1997867"/>
          </a:xfrm>
        </p:spPr>
        <p:txBody>
          <a:bodyPr anchor="b"/>
          <a:lstStyle/>
          <a:p>
            <a:r>
              <a:rPr lang="en-US" dirty="0"/>
              <a:t>Final tips &amp; takeaways</a:t>
            </a:r>
          </a:p>
        </p:txBody>
      </p:sp>
      <p:sp>
        <p:nvSpPr>
          <p:cNvPr id="6" name="Text Placeholder 5">
            <a:extLst>
              <a:ext uri="{FF2B5EF4-FFF2-40B4-BE49-F238E27FC236}">
                <a16:creationId xmlns:a16="http://schemas.microsoft.com/office/drawing/2014/main" id="{D2E1CF79-4FDC-8CAF-CC16-E309A2C49758}"/>
              </a:ext>
            </a:extLst>
          </p:cNvPr>
          <p:cNvSpPr>
            <a:spLocks noGrp="1"/>
          </p:cNvSpPr>
          <p:nvPr>
            <p:ph type="body" idx="1"/>
          </p:nvPr>
        </p:nvSpPr>
        <p:spPr>
          <a:xfrm>
            <a:off x="838200" y="2705177"/>
            <a:ext cx="5733772" cy="448990"/>
          </a:xfrm>
        </p:spPr>
        <p:txBody>
          <a:bodyPr/>
          <a:lstStyle/>
          <a:p>
            <a:r>
              <a:rPr lang="en-US" dirty="0"/>
              <a:t>Practice makes perfect</a:t>
            </a:r>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838199" y="3154166"/>
            <a:ext cx="5733773" cy="3032733"/>
          </a:xfrm>
        </p:spPr>
        <p:txBody>
          <a:bodyPr>
            <a:noAutofit/>
          </a:bodyPr>
          <a:lstStyle/>
          <a:p>
            <a:r>
              <a:rPr lang="en-US" dirty="0"/>
              <a:t>Consistent rehearsal</a:t>
            </a:r>
          </a:p>
          <a:p>
            <a:r>
              <a:rPr lang="en-US" dirty="0"/>
              <a:t>Trail surveys with your accustomed technic and the new acquired ones to check errors </a:t>
            </a:r>
            <a:r>
              <a:rPr lang="en-US" dirty="0" err="1"/>
              <a:t>etc</a:t>
            </a:r>
            <a:endParaRPr lang="en-US" dirty="0"/>
          </a:p>
          <a:p>
            <a:r>
              <a:rPr lang="en-US" dirty="0"/>
              <a:t>Professional delivery</a:t>
            </a:r>
          </a:p>
          <a:p>
            <a:endParaRPr lang="en-US" dirty="0"/>
          </a:p>
        </p:txBody>
      </p:sp>
      <p:sp>
        <p:nvSpPr>
          <p:cNvPr id="34" name="Text Placeholder 33">
            <a:extLst>
              <a:ext uri="{FF2B5EF4-FFF2-40B4-BE49-F238E27FC236}">
                <a16:creationId xmlns:a16="http://schemas.microsoft.com/office/drawing/2014/main" id="{AE07A905-8B37-D13F-25D3-1D3BCDB86B0B}"/>
              </a:ext>
            </a:extLst>
          </p:cNvPr>
          <p:cNvSpPr>
            <a:spLocks noGrp="1"/>
          </p:cNvSpPr>
          <p:nvPr>
            <p:ph type="body" sz="quarter" idx="3"/>
          </p:nvPr>
        </p:nvSpPr>
        <p:spPr>
          <a:xfrm>
            <a:off x="7887108" y="2705177"/>
            <a:ext cx="3943627" cy="448989"/>
          </a:xfrm>
        </p:spPr>
        <p:txBody>
          <a:bodyPr/>
          <a:lstStyle/>
          <a:p>
            <a:r>
              <a:rPr lang="en-US" dirty="0"/>
              <a:t>Continue improving</a:t>
            </a:r>
          </a:p>
        </p:txBody>
      </p:sp>
      <p:sp>
        <p:nvSpPr>
          <p:cNvPr id="35" name="Content Placeholder 34">
            <a:extLst>
              <a:ext uri="{FF2B5EF4-FFF2-40B4-BE49-F238E27FC236}">
                <a16:creationId xmlns:a16="http://schemas.microsoft.com/office/drawing/2014/main" id="{4E9A764F-6B65-050E-E561-82F77339D164}"/>
              </a:ext>
            </a:extLst>
          </p:cNvPr>
          <p:cNvSpPr>
            <a:spLocks noGrp="1"/>
          </p:cNvSpPr>
          <p:nvPr>
            <p:ph sz="half" idx="14"/>
          </p:nvPr>
        </p:nvSpPr>
        <p:spPr>
          <a:xfrm>
            <a:off x="7887107" y="3164867"/>
            <a:ext cx="3943627" cy="3032733"/>
          </a:xfrm>
        </p:spPr>
        <p:txBody>
          <a:bodyPr>
            <a:normAutofit/>
          </a:bodyPr>
          <a:lstStyle/>
          <a:p>
            <a:r>
              <a:rPr lang="en-US" dirty="0"/>
              <a:t>Reflect on performance</a:t>
            </a:r>
          </a:p>
          <a:p>
            <a:r>
              <a:rPr lang="en-US" dirty="0"/>
              <a:t>Explore new techniques</a:t>
            </a:r>
          </a:p>
          <a:p>
            <a:r>
              <a:rPr lang="en-US" dirty="0"/>
              <a:t>Iterate and adapt</a:t>
            </a:r>
          </a:p>
          <a:p>
            <a:r>
              <a:rPr lang="en-US" dirty="0"/>
              <a:t>Practice good survey habits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31</a:t>
            </a:fld>
            <a:endParaRPr lang="en-US" dirty="0"/>
          </a:p>
        </p:txBody>
      </p:sp>
    </p:spTree>
    <p:extLst>
      <p:ext uri="{BB962C8B-B14F-4D97-AF65-F5344CB8AC3E}">
        <p14:creationId xmlns:p14="http://schemas.microsoft.com/office/powerpoint/2010/main" val="2403577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3703320" y="838200"/>
            <a:ext cx="4179570" cy="1174511"/>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7174229" y="4167743"/>
            <a:ext cx="4179570" cy="1852057"/>
          </a:xfrm>
        </p:spPr>
        <p:txBody>
          <a:bodyPr>
            <a:noAutofit/>
          </a:bodyPr>
          <a:lstStyle/>
          <a:p>
            <a:r>
              <a:rPr lang="en-US" dirty="0"/>
              <a:t>Mining Rabbi &amp; Trampers Consultancy</a:t>
            </a:r>
          </a:p>
          <a:p>
            <a:r>
              <a:rPr lang="en-US" dirty="0">
                <a:hlinkClick r:id="rId3"/>
              </a:rPr>
              <a:t>www.miningrabbi.com</a:t>
            </a:r>
            <a:endParaRPr lang="en-US" dirty="0"/>
          </a:p>
          <a:p>
            <a:r>
              <a:rPr lang="en-US" dirty="0">
                <a:hlinkClick r:id="rId4"/>
              </a:rPr>
              <a:t>www.trampersmining.com</a:t>
            </a:r>
            <a:endParaRPr lang="en-US" dirty="0"/>
          </a:p>
          <a:p>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32</a:t>
            </a:fld>
            <a:endParaRPr lang="en-US" dirty="0"/>
          </a:p>
        </p:txBody>
      </p:sp>
      <p:sp>
        <p:nvSpPr>
          <p:cNvPr id="4" name="TextBox 3">
            <a:extLst>
              <a:ext uri="{FF2B5EF4-FFF2-40B4-BE49-F238E27FC236}">
                <a16:creationId xmlns:a16="http://schemas.microsoft.com/office/drawing/2014/main" id="{4408010E-3FF0-75DB-822E-4E8A9F80B1FE}"/>
              </a:ext>
            </a:extLst>
          </p:cNvPr>
          <p:cNvSpPr txBox="1"/>
          <p:nvPr/>
        </p:nvSpPr>
        <p:spPr>
          <a:xfrm>
            <a:off x="3703319" y="2331720"/>
            <a:ext cx="3470909" cy="23391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W" sz="2000" dirty="0">
                <a:solidFill>
                  <a:schemeClr val="bg1"/>
                </a:solidFill>
              </a:rPr>
              <a:t>ACKNOWLEDGEMENTS</a:t>
            </a:r>
          </a:p>
          <a:p>
            <a:endParaRPr lang="en-ZW" dirty="0">
              <a:solidFill>
                <a:schemeClr val="bg1"/>
              </a:solidFill>
            </a:endParaRPr>
          </a:p>
          <a:p>
            <a:r>
              <a:rPr lang="en-ZW" dirty="0">
                <a:solidFill>
                  <a:schemeClr val="bg1"/>
                </a:solidFill>
              </a:rPr>
              <a:t>AMSZ</a:t>
            </a:r>
          </a:p>
          <a:p>
            <a:r>
              <a:rPr lang="en-ZW" dirty="0">
                <a:solidFill>
                  <a:schemeClr val="bg1"/>
                </a:solidFill>
              </a:rPr>
              <a:t>Eve Zhou</a:t>
            </a:r>
          </a:p>
          <a:p>
            <a:r>
              <a:rPr lang="en-ZW" dirty="0">
                <a:solidFill>
                  <a:schemeClr val="bg1"/>
                </a:solidFill>
              </a:rPr>
              <a:t>Onai Munyati</a:t>
            </a:r>
          </a:p>
          <a:p>
            <a:r>
              <a:rPr lang="en-ZW" dirty="0">
                <a:solidFill>
                  <a:schemeClr val="bg1"/>
                </a:solidFill>
              </a:rPr>
              <a:t>Casper T Chikomo</a:t>
            </a:r>
          </a:p>
          <a:p>
            <a:r>
              <a:rPr lang="en-ZW" dirty="0">
                <a:solidFill>
                  <a:schemeClr val="bg1"/>
                </a:solidFill>
              </a:rPr>
              <a:t>Tapiwa Masunda</a:t>
            </a:r>
          </a:p>
          <a:p>
            <a:endParaRPr lang="en-US" dirty="0">
              <a:solidFill>
                <a:schemeClr val="bg1"/>
              </a:solidFill>
            </a:endParaRPr>
          </a:p>
        </p:txBody>
      </p:sp>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14EEF-B9F6-1C47-B419-DFA1CCDAC98F}"/>
              </a:ext>
            </a:extLst>
          </p:cNvPr>
          <p:cNvSpPr>
            <a:spLocks noGrp="1"/>
          </p:cNvSpPr>
          <p:nvPr>
            <p:ph type="title"/>
          </p:nvPr>
        </p:nvSpPr>
        <p:spPr>
          <a:xfrm>
            <a:off x="1322317" y="268360"/>
            <a:ext cx="7929747" cy="2121177"/>
          </a:xfrm>
        </p:spPr>
        <p:txBody>
          <a:bodyPr>
            <a:normAutofit/>
          </a:bodyPr>
          <a:lstStyle/>
          <a:p>
            <a:r>
              <a:rPr lang="en-US" dirty="0"/>
              <a:t>establishing a network of points with known positions to provide a reference for other surveying works. They fall into 3 categories: </a:t>
            </a:r>
            <a:br>
              <a:rPr lang="en-US" dirty="0"/>
            </a:br>
            <a:endParaRPr lang="en-US" dirty="0"/>
          </a:p>
        </p:txBody>
      </p:sp>
      <p:sp>
        <p:nvSpPr>
          <p:cNvPr id="4" name="Content Placeholder 3">
            <a:extLst>
              <a:ext uri="{FF2B5EF4-FFF2-40B4-BE49-F238E27FC236}">
                <a16:creationId xmlns:a16="http://schemas.microsoft.com/office/drawing/2014/main" id="{0B0E30EE-D0B0-E117-1C90-2B4435908520}"/>
              </a:ext>
            </a:extLst>
          </p:cNvPr>
          <p:cNvSpPr>
            <a:spLocks noGrp="1"/>
          </p:cNvSpPr>
          <p:nvPr>
            <p:ph sz="half" idx="2"/>
          </p:nvPr>
        </p:nvSpPr>
        <p:spPr>
          <a:xfrm>
            <a:off x="1106905" y="2646948"/>
            <a:ext cx="8855242" cy="3523182"/>
          </a:xfrm>
        </p:spPr>
        <p:txBody>
          <a:bodyPr>
            <a:normAutofit fontScale="92500" lnSpcReduction="20000"/>
          </a:bodyPr>
          <a:lstStyle/>
          <a:p>
            <a:pPr lvl="0"/>
            <a:r>
              <a:rPr lang="en-US" dirty="0"/>
              <a:t>Horizontal Control Surveys:</a:t>
            </a:r>
          </a:p>
          <a:p>
            <a:pPr marL="285750" indent="-285750">
              <a:buFont typeface="Arial" panose="020B0604020202020204" pitchFamily="34" charset="0"/>
              <a:buChar char="•"/>
            </a:pPr>
            <a:r>
              <a:rPr lang="en-US" sz="1900" b="0" dirty="0"/>
              <a:t>These surveys are used to establish the precise locations (latitude and longitude (x, y)) of points on the Earth's surface. typically using techniques such as triangulation, trilateration, resection, or </a:t>
            </a:r>
            <a:r>
              <a:rPr lang="en-US" sz="1900" dirty="0"/>
              <a:t>(GNSS) </a:t>
            </a:r>
            <a:r>
              <a:rPr lang="en-US" sz="1900" b="0" dirty="0"/>
              <a:t>etc.</a:t>
            </a:r>
          </a:p>
          <a:p>
            <a:r>
              <a:rPr lang="en-US" dirty="0"/>
              <a:t> </a:t>
            </a:r>
          </a:p>
          <a:p>
            <a:pPr lvl="0"/>
            <a:r>
              <a:rPr lang="en-US" dirty="0"/>
              <a:t>Vertical Control Surveys:</a:t>
            </a:r>
          </a:p>
          <a:p>
            <a:pPr marL="285750" indent="-285750">
              <a:buFont typeface="Arial" panose="020B0604020202020204" pitchFamily="34" charset="0"/>
              <a:buChar char="•"/>
            </a:pPr>
            <a:r>
              <a:rPr lang="en-US" sz="1900" b="0" dirty="0"/>
              <a:t>These surveys establish the elevations (heights) of points within a survey area. </a:t>
            </a:r>
          </a:p>
          <a:p>
            <a:r>
              <a:rPr lang="en-US" sz="1900" b="0" dirty="0"/>
              <a:t> </a:t>
            </a:r>
          </a:p>
          <a:p>
            <a:pPr lvl="0"/>
            <a:r>
              <a:rPr lang="en-US" dirty="0"/>
              <a:t>3D Control Surveys:</a:t>
            </a:r>
          </a:p>
          <a:p>
            <a:pPr marL="285750" indent="-285750">
              <a:buFont typeface="Arial" panose="020B0604020202020204" pitchFamily="34" charset="0"/>
              <a:buChar char="•"/>
            </a:pPr>
            <a:r>
              <a:rPr lang="en-US" sz="1900" b="0" dirty="0"/>
              <a:t>These combine both horizontal and vertical measurements to create a three-dimensional network of points. </a:t>
            </a:r>
          </a:p>
          <a:p>
            <a:endParaRPr lang="en-US" dirty="0"/>
          </a:p>
        </p:txBody>
      </p:sp>
    </p:spTree>
    <p:extLst>
      <p:ext uri="{BB962C8B-B14F-4D97-AF65-F5344CB8AC3E}">
        <p14:creationId xmlns:p14="http://schemas.microsoft.com/office/powerpoint/2010/main" val="307078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FA5E-469B-2BFC-9D4E-BD1EC6E48CA0}"/>
              </a:ext>
            </a:extLst>
          </p:cNvPr>
          <p:cNvSpPr>
            <a:spLocks noGrp="1"/>
          </p:cNvSpPr>
          <p:nvPr>
            <p:ph type="ctrTitle"/>
          </p:nvPr>
        </p:nvSpPr>
        <p:spPr>
          <a:xfrm>
            <a:off x="8012430" y="609600"/>
            <a:ext cx="4179570" cy="3376691"/>
          </a:xfrm>
        </p:spPr>
        <p:txBody>
          <a:bodyPr/>
          <a:lstStyle/>
          <a:p>
            <a:r>
              <a:rPr lang="en-US" b="1" dirty="0"/>
              <a:t>Global Navigation Satellite Systems (GNSS)</a:t>
            </a:r>
            <a:r>
              <a:rPr lang="en-US" dirty="0"/>
              <a:t> </a:t>
            </a:r>
          </a:p>
        </p:txBody>
      </p:sp>
      <p:pic>
        <p:nvPicPr>
          <p:cNvPr id="16" name="Picture Placeholder 15">
            <a:extLst>
              <a:ext uri="{FF2B5EF4-FFF2-40B4-BE49-F238E27FC236}">
                <a16:creationId xmlns:a16="http://schemas.microsoft.com/office/drawing/2014/main" id="{448EF356-1822-E2AE-2794-322870D4C222}"/>
              </a:ext>
            </a:extLst>
          </p:cNvPr>
          <p:cNvPicPr>
            <a:picLocks noGrp="1" noChangeAspect="1"/>
          </p:cNvPicPr>
          <p:nvPr>
            <p:ph type="pic" sz="quarter" idx="10"/>
          </p:nvPr>
        </p:nvPicPr>
        <p:blipFill>
          <a:blip r:embed="rId3"/>
          <a:srcRect l="89" r="7"/>
          <a:stretch>
            <a:fillRect/>
          </a:stretch>
        </p:blipFill>
        <p:spPr>
          <a:xfrm>
            <a:off x="381000" y="609600"/>
            <a:ext cx="7265917" cy="59334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21" name="Straight Connector 20">
            <a:extLst>
              <a:ext uri="{FF2B5EF4-FFF2-40B4-BE49-F238E27FC236}">
                <a16:creationId xmlns:a16="http://schemas.microsoft.com/office/drawing/2014/main" id="{944268F6-A361-9907-F87F-9C4377ECAE6D}"/>
              </a:ext>
              <a:ext uri="{C183D7F6-B498-43B3-948B-1728B52AA6E4}">
                <adec:decorative xmlns:adec="http://schemas.microsoft.com/office/drawing/2017/decorative" val="1"/>
              </a:ext>
            </a:extLst>
          </p:cNvPr>
          <p:cNvCxnSpPr>
            <a:cxnSpLocks/>
          </p:cNvCxnSpPr>
          <p:nvPr/>
        </p:nvCxnSpPr>
        <p:spPr>
          <a:xfrm flipH="1" flipV="1">
            <a:off x="0" y="68798"/>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45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normAutofit/>
          </a:bodyPr>
          <a:lstStyle/>
          <a:p>
            <a:pPr algn="ctr"/>
            <a:r>
              <a:rPr lang="en-US" sz="4000" b="1" dirty="0"/>
              <a:t>Global Navigation Satellite Systems (GNSS)</a:t>
            </a:r>
            <a:r>
              <a:rPr lang="en-US" sz="4000" dirty="0"/>
              <a:t> </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rmAutofit/>
          </a:bodyPr>
          <a:lstStyle/>
          <a:p>
            <a:pPr algn="ctr">
              <a:lnSpc>
                <a:spcPct val="115000"/>
              </a:lnSpc>
              <a:spcAft>
                <a:spcPts val="1560"/>
              </a:spcAft>
              <a:buNone/>
            </a:pPr>
            <a:r>
              <a:rPr lang="en-US" sz="2400" b="0" kern="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GNSS surveying methods uses satellite signals to determine precise coordinates, enabling accurate measurements to a certain level depending on the method used. Methods of GNSS include Single point positioning, differential positioning etc.</a:t>
            </a:r>
            <a:endParaRPr lang="en-US" sz="24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1D85C-E211-77E4-9F0F-4BEB8FBEF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0A06C-9031-963E-0029-3105760B33CB}"/>
              </a:ext>
            </a:extLst>
          </p:cNvPr>
          <p:cNvSpPr>
            <a:spLocks noGrp="1"/>
          </p:cNvSpPr>
          <p:nvPr>
            <p:ph type="title"/>
          </p:nvPr>
        </p:nvSpPr>
        <p:spPr>
          <a:xfrm>
            <a:off x="1322318" y="268360"/>
            <a:ext cx="7288282" cy="2121177"/>
          </a:xfrm>
        </p:spPr>
        <p:txBody>
          <a:bodyPr/>
          <a:lstStyle/>
          <a:p>
            <a:pPr>
              <a:lnSpc>
                <a:spcPct val="115000"/>
              </a:lnSpc>
              <a:spcAft>
                <a:spcPts val="600"/>
              </a:spcAft>
              <a:buNone/>
            </a:pPr>
            <a:r>
              <a:rPr lang="en-US" sz="2800" b="1" kern="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Single Point Positioning (SPP)</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EA61063-3CE1-7432-E361-CAE061025BFD}"/>
              </a:ext>
            </a:extLst>
          </p:cNvPr>
          <p:cNvSpPr>
            <a:spLocks noGrp="1"/>
          </p:cNvSpPr>
          <p:nvPr>
            <p:ph sz="half" idx="2"/>
          </p:nvPr>
        </p:nvSpPr>
        <p:spPr>
          <a:xfrm>
            <a:off x="1322388" y="2763078"/>
            <a:ext cx="7288212" cy="3407051"/>
          </a:xfrm>
        </p:spPr>
        <p:txBody>
          <a:bodyPr>
            <a:normAutofit fontScale="92500" lnSpcReduction="20000"/>
          </a:bodyPr>
          <a:lstStyle/>
          <a:p>
            <a:pPr>
              <a:lnSpc>
                <a:spcPct val="115000"/>
              </a:lnSpc>
              <a:spcAft>
                <a:spcPts val="1560"/>
              </a:spcAft>
              <a:buNone/>
            </a:pPr>
            <a:r>
              <a:rPr lang="en-US" sz="2400" b="0" kern="0" dirty="0">
                <a:solidFill>
                  <a:srgbClr val="000000"/>
                </a:solidFill>
                <a:latin typeface="Lato" panose="020F0502020204030203" pitchFamily="34" charset="0"/>
                <a:cs typeface="Times New Roman" panose="02020603050405020304" pitchFamily="18" charset="0"/>
              </a:rPr>
              <a:t>Single Point Positioning is the most basic form of GNSS surveying, where a single receiver collects satellite signals to determine its position. However, SPP has limitations in terms of accuracy, typically within a few meters due to factors like atmospheric interference and satellite geometry. </a:t>
            </a:r>
            <a:r>
              <a:rPr lang="en-US" sz="2400" b="0" kern="0" dirty="0" err="1">
                <a:solidFill>
                  <a:srgbClr val="000000"/>
                </a:solidFill>
                <a:latin typeface="Lato" panose="020F0502020204030203" pitchFamily="34" charset="0"/>
                <a:cs typeface="Times New Roman" panose="02020603050405020304" pitchFamily="18" charset="0"/>
              </a:rPr>
              <a:t>E.g</a:t>
            </a:r>
            <a:r>
              <a:rPr lang="en-US" sz="2400" b="0" kern="0" dirty="0">
                <a:solidFill>
                  <a:srgbClr val="000000"/>
                </a:solidFill>
                <a:latin typeface="Lato" panose="020F0502020204030203" pitchFamily="34" charset="0"/>
                <a:cs typeface="Times New Roman" panose="02020603050405020304" pitchFamily="18" charset="0"/>
              </a:rPr>
              <a:t> Handheld GPS, phones.</a:t>
            </a:r>
          </a:p>
          <a:p>
            <a:pPr>
              <a:lnSpc>
                <a:spcPct val="115000"/>
              </a:lnSpc>
              <a:spcAft>
                <a:spcPts val="1560"/>
              </a:spcAft>
              <a:buNone/>
            </a:pPr>
            <a:r>
              <a:rPr lang="en-US" sz="2400" b="0" kern="0" dirty="0">
                <a:solidFill>
                  <a:srgbClr val="000000"/>
                </a:solidFill>
                <a:latin typeface="Lato" panose="020F0502020204030203" pitchFamily="34" charset="0"/>
                <a:cs typeface="Times New Roman" panose="02020603050405020304" pitchFamily="18" charset="0"/>
              </a:rPr>
              <a:t>Accuracy 5m to 10m</a:t>
            </a:r>
          </a:p>
          <a:p>
            <a:pPr>
              <a:lnSpc>
                <a:spcPct val="115000"/>
              </a:lnSpc>
              <a:spcAft>
                <a:spcPts val="156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lide Number Placeholder 5">
            <a:extLst>
              <a:ext uri="{FF2B5EF4-FFF2-40B4-BE49-F238E27FC236}">
                <a16:creationId xmlns:a16="http://schemas.microsoft.com/office/drawing/2014/main" id="{7BDBE0CC-03F8-01A3-6F9A-BCE685758253}"/>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77955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98A7-D71D-12EF-1060-92F6D03BE800}"/>
              </a:ext>
            </a:extLst>
          </p:cNvPr>
          <p:cNvSpPr>
            <a:spLocks noGrp="1"/>
          </p:cNvSpPr>
          <p:nvPr>
            <p:ph type="title"/>
          </p:nvPr>
        </p:nvSpPr>
        <p:spPr/>
        <p:txBody>
          <a:bodyPr/>
          <a:lstStyle/>
          <a:p>
            <a:pPr>
              <a:lnSpc>
                <a:spcPct val="115000"/>
              </a:lnSpc>
              <a:spcAft>
                <a:spcPts val="600"/>
              </a:spcAft>
            </a:pPr>
            <a:r>
              <a:rPr lang="en-US" sz="2800" b="1" kern="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Differential Positioning (DGPS)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C674EF7-6EF3-5D40-1AF7-8701BA1043B0}"/>
              </a:ext>
            </a:extLst>
          </p:cNvPr>
          <p:cNvSpPr>
            <a:spLocks noGrp="1"/>
          </p:cNvSpPr>
          <p:nvPr>
            <p:ph sz="half" idx="2"/>
          </p:nvPr>
        </p:nvSpPr>
        <p:spPr>
          <a:xfrm>
            <a:off x="1322388" y="2763078"/>
            <a:ext cx="9050962" cy="3407051"/>
          </a:xfrm>
        </p:spPr>
        <p:txBody>
          <a:bodyPr/>
          <a:lstStyle/>
          <a:p>
            <a:pPr>
              <a:lnSpc>
                <a:spcPct val="115000"/>
              </a:lnSpc>
              <a:spcAft>
                <a:spcPts val="1560"/>
              </a:spcAft>
              <a:buNone/>
            </a:pPr>
            <a:r>
              <a:rPr lang="en-US" sz="2200" b="0" kern="0" dirty="0">
                <a:solidFill>
                  <a:srgbClr val="000000"/>
                </a:solidFill>
                <a:latin typeface="Lato" panose="020F0502020204030203" pitchFamily="34" charset="0"/>
                <a:cs typeface="Times New Roman" panose="02020603050405020304" pitchFamily="18" charset="0"/>
              </a:rPr>
              <a:t>Differential Global Positioning System improves accuracy by using a reference station with known coordinates. By comparing the reference station’s position with the receiver’s measurements, DGPS can eliminate errors caused by atmospheric disturbances, clock inaccuracies, and satellite orbit errors, achieving sub-meter to decimeter accuracy.</a:t>
            </a:r>
          </a:p>
          <a:p>
            <a:endParaRPr lang="en-US" dirty="0"/>
          </a:p>
        </p:txBody>
      </p:sp>
      <p:sp>
        <p:nvSpPr>
          <p:cNvPr id="4" name="Slide Number Placeholder 3">
            <a:extLst>
              <a:ext uri="{FF2B5EF4-FFF2-40B4-BE49-F238E27FC236}">
                <a16:creationId xmlns:a16="http://schemas.microsoft.com/office/drawing/2014/main" id="{17B7F53C-C02B-5B40-3DE3-BC14A3591FEF}"/>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156115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title"/>
          </p:nvPr>
        </p:nvSpPr>
        <p:spPr/>
        <p:txBody>
          <a:bodyPr/>
          <a:lstStyle/>
          <a:p>
            <a:r>
              <a:rPr lang="en-ZW" dirty="0"/>
              <a:t>r</a:t>
            </a:r>
            <a:r>
              <a:rPr lang="en-US" dirty="0" err="1"/>
              <a:t>eference</a:t>
            </a:r>
            <a:r>
              <a:rPr lang="en-US" dirty="0"/>
              <a:t> stations</a:t>
            </a:r>
          </a:p>
        </p:txBody>
      </p:sp>
      <p:sp>
        <p:nvSpPr>
          <p:cNvPr id="3" name="Text Placeholder 2">
            <a:extLst>
              <a:ext uri="{FF2B5EF4-FFF2-40B4-BE49-F238E27FC236}">
                <a16:creationId xmlns:a16="http://schemas.microsoft.com/office/drawing/2014/main" id="{F39624FC-DA41-E9A0-8BBF-990B5BDA5B6B}"/>
              </a:ext>
            </a:extLst>
          </p:cNvPr>
          <p:cNvSpPr>
            <a:spLocks noGrp="1"/>
          </p:cNvSpPr>
          <p:nvPr>
            <p:ph type="body" idx="1"/>
          </p:nvPr>
        </p:nvSpPr>
        <p:spPr/>
        <p:txBody>
          <a:bodyPr/>
          <a:lstStyle/>
          <a:p>
            <a:r>
              <a:rPr lang="en-ZW" dirty="0"/>
              <a:t>Trig beacon</a:t>
            </a:r>
            <a:endParaRPr lang="en-US" dirty="0"/>
          </a:p>
        </p:txBody>
      </p:sp>
      <p:pic>
        <p:nvPicPr>
          <p:cNvPr id="8" name="Content Placeholder 7">
            <a:extLst>
              <a:ext uri="{FF2B5EF4-FFF2-40B4-BE49-F238E27FC236}">
                <a16:creationId xmlns:a16="http://schemas.microsoft.com/office/drawing/2014/main" id="{E877F6C9-D2AD-3F40-174D-1A5C4B97AFBC}"/>
              </a:ext>
            </a:extLst>
          </p:cNvPr>
          <p:cNvPicPr>
            <a:picLocks noGrp="1" noChangeAspect="1"/>
          </p:cNvPicPr>
          <p:nvPr>
            <p:ph sz="half" idx="13"/>
          </p:nvPr>
        </p:nvPicPr>
        <p:blipFill>
          <a:blip r:embed="rId3"/>
          <a:srcRect l="8971" r="10096"/>
          <a:stretch>
            <a:fillRect/>
          </a:stretch>
        </p:blipFill>
        <p:spPr>
          <a:xfrm>
            <a:off x="2306320" y="3250534"/>
            <a:ext cx="3803396" cy="3235325"/>
          </a:xfrm>
        </p:spPr>
      </p:pic>
      <p:sp>
        <p:nvSpPr>
          <p:cNvPr id="4" name="Text Placeholder 3">
            <a:extLst>
              <a:ext uri="{FF2B5EF4-FFF2-40B4-BE49-F238E27FC236}">
                <a16:creationId xmlns:a16="http://schemas.microsoft.com/office/drawing/2014/main" id="{3E516081-203E-AAFF-FC1D-DFAB641F59EB}"/>
              </a:ext>
            </a:extLst>
          </p:cNvPr>
          <p:cNvSpPr>
            <a:spLocks noGrp="1"/>
          </p:cNvSpPr>
          <p:nvPr>
            <p:ph type="body" sz="quarter" idx="3"/>
          </p:nvPr>
        </p:nvSpPr>
        <p:spPr/>
        <p:txBody>
          <a:bodyPr/>
          <a:lstStyle/>
          <a:p>
            <a:r>
              <a:rPr lang="en-ZW" dirty="0"/>
              <a:t>Ground control points</a:t>
            </a:r>
            <a:endParaRPr lang="en-US" dirty="0"/>
          </a:p>
        </p:txBody>
      </p:sp>
      <p:pic>
        <p:nvPicPr>
          <p:cNvPr id="10" name="Content Placeholder 9">
            <a:extLst>
              <a:ext uri="{FF2B5EF4-FFF2-40B4-BE49-F238E27FC236}">
                <a16:creationId xmlns:a16="http://schemas.microsoft.com/office/drawing/2014/main" id="{CA55AD41-E941-A1F4-E118-0BB49F6D2F93}"/>
              </a:ext>
            </a:extLst>
          </p:cNvPr>
          <p:cNvPicPr>
            <a:picLocks noGrp="1" noChangeAspect="1"/>
          </p:cNvPicPr>
          <p:nvPr>
            <p:ph sz="half" idx="14"/>
          </p:nvPr>
        </p:nvPicPr>
        <p:blipFill>
          <a:blip r:embed="rId4"/>
          <a:stretch>
            <a:fillRect/>
          </a:stretch>
        </p:blipFill>
        <p:spPr>
          <a:xfrm>
            <a:off x="7264400" y="3251200"/>
            <a:ext cx="3505200" cy="3235325"/>
          </a:xfrm>
        </p:spPr>
      </p:pic>
    </p:spTree>
    <p:extLst>
      <p:ext uri="{BB962C8B-B14F-4D97-AF65-F5344CB8AC3E}">
        <p14:creationId xmlns:p14="http://schemas.microsoft.com/office/powerpoint/2010/main" val="334696707"/>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presentation</Template>
  <TotalTime>1597</TotalTime>
  <Words>1905</Words>
  <Application>Microsoft Office PowerPoint</Application>
  <PresentationFormat>Widescreen</PresentationFormat>
  <Paragraphs>210</Paragraphs>
  <Slides>32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Lato</vt:lpstr>
      <vt:lpstr>Symbol</vt:lpstr>
      <vt:lpstr>Tenorite</vt:lpstr>
      <vt:lpstr>Custom</vt:lpstr>
      <vt:lpstr>DIFFERENTIAL GPS BASICS</vt:lpstr>
      <vt:lpstr>AGENDA</vt:lpstr>
      <vt:lpstr>PowerPoint Presentation</vt:lpstr>
      <vt:lpstr>establishing a network of points with known positions to provide a reference for other surveying works. They fall into 3 categories:  </vt:lpstr>
      <vt:lpstr>Global Navigation Satellite Systems (GNSS) </vt:lpstr>
      <vt:lpstr>Global Navigation Satellite Systems (GNSS) </vt:lpstr>
      <vt:lpstr>Single Point Positioning (SPP)</vt:lpstr>
      <vt:lpstr>Differential Positioning (DGPS) </vt:lpstr>
      <vt:lpstr>reference stations</vt:lpstr>
      <vt:lpstr>DGPS methods  of establishing control points</vt:lpstr>
      <vt:lpstr>DGPS BASE stations TYPES</vt:lpstr>
      <vt:lpstr>Static GPS Surveying </vt:lpstr>
      <vt:lpstr>Real-Time Kinematic (RTK) Surveying </vt:lpstr>
      <vt:lpstr>Post-Processing Kinematic (PPK) Surveying </vt:lpstr>
      <vt:lpstr>PowerPoint Presentation</vt:lpstr>
      <vt:lpstr>BASE correction and site calibration</vt:lpstr>
      <vt:lpstr> Base Correction   </vt:lpstr>
      <vt:lpstr> Site Calibration (Localization)  </vt:lpstr>
      <vt:lpstr>Key differences </vt:lpstr>
      <vt:lpstr>Base correction/ framework calibration </vt:lpstr>
      <vt:lpstr>Site Calibration/ localization </vt:lpstr>
      <vt:lpstr>PowerPoint Presentation</vt:lpstr>
      <vt:lpstr>The key difference is that a Base/Rover setup uses a locally established base station, while a CORS (Continuously Operating Reference Station) setup uses a network of remote, permanent base stations to provide differential corrections. The CORS setup offers broader coverage, greater reliability, and improved accuracy by modeling regional atmospheric errors, whereas the local Base/Rover setup provides independence from internet connections and subscription fees but is limited by baseline distance and potential signal obstructions.  </vt:lpstr>
      <vt:lpstr>DGPS BASE stations TYPES</vt:lpstr>
      <vt:lpstr>Local Base/Rover Setup </vt:lpstr>
      <vt:lpstr>CORS Setup  </vt:lpstr>
      <vt:lpstr>ZIMBABWE NATIONAL GEOSPATIAL and space agency (ZINGSA) </vt:lpstr>
      <vt:lpstr>PowerPoint Presentation</vt:lpstr>
      <vt:lpstr>Base correction/ FRAMEWORK CALIBRATION</vt:lpstr>
      <vt:lpstr>Site Calibration (Localization) PARAMETERS CALCULATION </vt:lpstr>
      <vt:lpstr>Final tips &amp;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Onai Munyati</cp:lastModifiedBy>
  <cp:revision>15</cp:revision>
  <dcterms:created xsi:type="dcterms:W3CDTF">2025-08-24T10:56:35Z</dcterms:created>
  <dcterms:modified xsi:type="dcterms:W3CDTF">2025-08-27T18:20:17Z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